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58" r:id="rId4"/>
    <p:sldId id="260" r:id="rId5"/>
    <p:sldId id="261" r:id="rId6"/>
    <p:sldId id="262" r:id="rId7"/>
    <p:sldId id="286" r:id="rId8"/>
    <p:sldId id="287" r:id="rId9"/>
    <p:sldId id="280" r:id="rId10"/>
    <p:sldId id="281" r:id="rId11"/>
    <p:sldId id="282" r:id="rId12"/>
    <p:sldId id="283" r:id="rId13"/>
    <p:sldId id="266" r:id="rId14"/>
    <p:sldId id="264" r:id="rId15"/>
    <p:sldId id="267" r:id="rId16"/>
    <p:sldId id="288" r:id="rId17"/>
    <p:sldId id="284"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102" y="17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8D855D7-5022-4F2A-ABFA-2022B30D7995}" type="datetimeFigureOut">
              <a:rPr lang="es-PE" smtClean="0"/>
              <a:t>9/04/2024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236874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8D855D7-5022-4F2A-ABFA-2022B30D7995}" type="datetimeFigureOut">
              <a:rPr lang="es-PE" smtClean="0"/>
              <a:t>9/04/2024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56504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8D855D7-5022-4F2A-ABFA-2022B30D7995}" type="datetimeFigureOut">
              <a:rPr lang="es-PE" smtClean="0"/>
              <a:t>9/04/2024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38540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028455" y="6520225"/>
            <a:ext cx="5048984" cy="24854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50126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8D855D7-5022-4F2A-ABFA-2022B30D7995}" type="datetimeFigureOut">
              <a:rPr lang="es-PE" smtClean="0"/>
              <a:t>9/04/2024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2503313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8D855D7-5022-4F2A-ABFA-2022B30D7995}" type="datetimeFigureOut">
              <a:rPr lang="es-PE" smtClean="0"/>
              <a:t>9/04/2024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246984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8D855D7-5022-4F2A-ABFA-2022B30D7995}" type="datetimeFigureOut">
              <a:rPr lang="es-PE" smtClean="0"/>
              <a:t>9/04/2024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530250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8D855D7-5022-4F2A-ABFA-2022B30D7995}" type="datetimeFigureOut">
              <a:rPr lang="es-PE" smtClean="0"/>
              <a:t>9/04/2024</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242623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8D855D7-5022-4F2A-ABFA-2022B30D7995}" type="datetimeFigureOut">
              <a:rPr lang="es-PE" smtClean="0"/>
              <a:t>9/04/2024</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2480324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855D7-5022-4F2A-ABFA-2022B30D7995}" type="datetimeFigureOut">
              <a:rPr lang="es-PE" smtClean="0"/>
              <a:t>9/04/2024</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57335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8D855D7-5022-4F2A-ABFA-2022B30D7995}" type="datetimeFigureOut">
              <a:rPr lang="es-PE" smtClean="0"/>
              <a:t>9/04/2024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1357880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8D855D7-5022-4F2A-ABFA-2022B30D7995}" type="datetimeFigureOut">
              <a:rPr lang="es-PE" smtClean="0"/>
              <a:t>9/04/2024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FB6AA87D-C825-4F90-8CBA-695374E0D5D0}" type="slidenum">
              <a:rPr lang="es-PE" smtClean="0"/>
              <a:t>‹Nº›</a:t>
            </a:fld>
            <a:endParaRPr lang="es-PE"/>
          </a:p>
        </p:txBody>
      </p:sp>
    </p:spTree>
    <p:extLst>
      <p:ext uri="{BB962C8B-B14F-4D97-AF65-F5344CB8AC3E}">
        <p14:creationId xmlns:p14="http://schemas.microsoft.com/office/powerpoint/2010/main" val="465184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855D7-5022-4F2A-ABFA-2022B30D7995}" type="datetimeFigureOut">
              <a:rPr lang="es-PE" smtClean="0"/>
              <a:t>9/04/2024</a:t>
            </a:fld>
            <a:endParaRPr lang="es-P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AA87D-C825-4F90-8CBA-695374E0D5D0}" type="slidenum">
              <a:rPr lang="es-PE" smtClean="0"/>
              <a:t>‹Nº›</a:t>
            </a:fld>
            <a:endParaRPr lang="es-PE"/>
          </a:p>
        </p:txBody>
      </p:sp>
    </p:spTree>
    <p:extLst>
      <p:ext uri="{BB962C8B-B14F-4D97-AF65-F5344CB8AC3E}">
        <p14:creationId xmlns:p14="http://schemas.microsoft.com/office/powerpoint/2010/main" val="1500662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png">
            <a:extLst>
              <a:ext uri="{FF2B5EF4-FFF2-40B4-BE49-F238E27FC236}">
                <a16:creationId xmlns:a16="http://schemas.microsoft.com/office/drawing/2014/main" id="{54FDD480-3BF5-0571-32F6-84B659EA7E47}"/>
              </a:ext>
            </a:extLst>
          </p:cNvPr>
          <p:cNvPicPr>
            <a:picLocks noChangeAspect="1"/>
          </p:cNvPicPr>
          <p:nvPr/>
        </p:nvPicPr>
        <p:blipFill>
          <a:blip r:embed="rId2"/>
          <a:stretch>
            <a:fillRect/>
          </a:stretch>
        </p:blipFill>
        <p:spPr>
          <a:xfrm>
            <a:off x="-478980" y="-90693"/>
            <a:ext cx="10314527" cy="6948693"/>
          </a:xfrm>
          <a:prstGeom prst="rect">
            <a:avLst/>
          </a:prstGeom>
          <a:ln w="12700">
            <a:miter lim="400000"/>
          </a:ln>
        </p:spPr>
      </p:pic>
    </p:spTree>
    <p:extLst>
      <p:ext uri="{BB962C8B-B14F-4D97-AF65-F5344CB8AC3E}">
        <p14:creationId xmlns:p14="http://schemas.microsoft.com/office/powerpoint/2010/main" val="3035056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410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Things to do in Rouen | Visiting Rouen, France | DFDS">
            <a:extLst>
              <a:ext uri="{FF2B5EF4-FFF2-40B4-BE49-F238E27FC236}">
                <a16:creationId xmlns:a16="http://schemas.microsoft.com/office/drawing/2014/main" id="{3DD9ED1E-C915-9F11-C725-5518FB491C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65" r="11957"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5" name="object 3">
            <a:extLst>
              <a:ext uri="{FF2B5EF4-FFF2-40B4-BE49-F238E27FC236}">
                <a16:creationId xmlns:a16="http://schemas.microsoft.com/office/drawing/2014/main" id="{55C89BF6-666D-B025-6A65-36BA473702C6}"/>
              </a:ext>
            </a:extLst>
          </p:cNvPr>
          <p:cNvPicPr/>
          <p:nvPr/>
        </p:nvPicPr>
        <p:blipFill>
          <a:blip r:embed="rId3" cstate="print"/>
          <a:stretch>
            <a:fillRect/>
          </a:stretch>
        </p:blipFill>
        <p:spPr>
          <a:xfrm>
            <a:off x="8116138" y="43850"/>
            <a:ext cx="982471" cy="1004853"/>
          </a:xfrm>
          <a:prstGeom prst="rect">
            <a:avLst/>
          </a:prstGeom>
        </p:spPr>
      </p:pic>
      <p:sp>
        <p:nvSpPr>
          <p:cNvPr id="6" name="Rectángulo 5">
            <a:extLst>
              <a:ext uri="{FF2B5EF4-FFF2-40B4-BE49-F238E27FC236}">
                <a16:creationId xmlns:a16="http://schemas.microsoft.com/office/drawing/2014/main" id="{FF1DE110-53E5-96C5-8D82-4FEED30B45A0}"/>
              </a:ext>
            </a:extLst>
          </p:cNvPr>
          <p:cNvSpPr/>
          <p:nvPr/>
        </p:nvSpPr>
        <p:spPr>
          <a:xfrm>
            <a:off x="1790520" y="0"/>
            <a:ext cx="1461748" cy="1006527"/>
          </a:xfrm>
          <a:prstGeom prst="rect">
            <a:avLst/>
          </a:prstGeom>
          <a:noFill/>
        </p:spPr>
        <p:txBody>
          <a:bodyPr wrap="none" lIns="58643" tIns="29322" rIns="58643" bIns="29322">
            <a:spAutoFit/>
          </a:bodyPr>
          <a:lstStyle/>
          <a:p>
            <a:pPr algn="ctr"/>
            <a:r>
              <a:rPr lang="es-ES" sz="6156" dirty="0" err="1">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Rouen</a:t>
            </a:r>
            <a:endParaRPr lang="es-ES" sz="6156" dirty="0">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3579124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Parc Asterix 2022 Review - Thrill Nation">
            <a:extLst>
              <a:ext uri="{FF2B5EF4-FFF2-40B4-BE49-F238E27FC236}">
                <a16:creationId xmlns:a16="http://schemas.microsoft.com/office/drawing/2014/main" id="{2F7243F9-C74E-8536-9BED-BC680000F9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1" r="17385"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2" name="object 3">
            <a:extLst>
              <a:ext uri="{FF2B5EF4-FFF2-40B4-BE49-F238E27FC236}">
                <a16:creationId xmlns:a16="http://schemas.microsoft.com/office/drawing/2014/main" id="{2231DE6A-0085-83BC-4541-EE20FC939CD7}"/>
              </a:ext>
            </a:extLst>
          </p:cNvPr>
          <p:cNvPicPr/>
          <p:nvPr/>
        </p:nvPicPr>
        <p:blipFill>
          <a:blip r:embed="rId3" cstate="print"/>
          <a:stretch>
            <a:fillRect/>
          </a:stretch>
        </p:blipFill>
        <p:spPr>
          <a:xfrm>
            <a:off x="8116138" y="43850"/>
            <a:ext cx="982471" cy="1004853"/>
          </a:xfrm>
          <a:prstGeom prst="rect">
            <a:avLst/>
          </a:prstGeom>
        </p:spPr>
      </p:pic>
      <p:sp>
        <p:nvSpPr>
          <p:cNvPr id="5" name="Rectángulo 4">
            <a:extLst>
              <a:ext uri="{FF2B5EF4-FFF2-40B4-BE49-F238E27FC236}">
                <a16:creationId xmlns:a16="http://schemas.microsoft.com/office/drawing/2014/main" id="{4A4EE7FC-E8B8-7474-71A6-6C0F1C6D1DE6}"/>
              </a:ext>
            </a:extLst>
          </p:cNvPr>
          <p:cNvSpPr/>
          <p:nvPr/>
        </p:nvSpPr>
        <p:spPr>
          <a:xfrm>
            <a:off x="5072888" y="-89033"/>
            <a:ext cx="2713694" cy="1006527"/>
          </a:xfrm>
          <a:prstGeom prst="rect">
            <a:avLst/>
          </a:prstGeom>
          <a:noFill/>
        </p:spPr>
        <p:txBody>
          <a:bodyPr wrap="none" lIns="58643" tIns="29322" rIns="58643" bIns="29322">
            <a:spAutoFit/>
          </a:bodyPr>
          <a:lstStyle/>
          <a:p>
            <a:pPr algn="ctr"/>
            <a:r>
              <a:rPr lang="es-ES" sz="6156" dirty="0" err="1">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Asterix</a:t>
            </a:r>
            <a:r>
              <a:rPr lang="es-ES" sz="6156" dirty="0">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 Park</a:t>
            </a:r>
          </a:p>
        </p:txBody>
      </p:sp>
    </p:spTree>
    <p:extLst>
      <p:ext uri="{BB962C8B-B14F-4D97-AF65-F5344CB8AC3E}">
        <p14:creationId xmlns:p14="http://schemas.microsoft.com/office/powerpoint/2010/main" val="8358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1" name="Rectangle 616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Château du Champ de Bataille - Normandy Tourism, France">
            <a:extLst>
              <a:ext uri="{FF2B5EF4-FFF2-40B4-BE49-F238E27FC236}">
                <a16:creationId xmlns:a16="http://schemas.microsoft.com/office/drawing/2014/main" id="{62F6A4CA-E986-AB40-28FA-AAF8408AD3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47" r="19238"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2" name="object 3">
            <a:extLst>
              <a:ext uri="{FF2B5EF4-FFF2-40B4-BE49-F238E27FC236}">
                <a16:creationId xmlns:a16="http://schemas.microsoft.com/office/drawing/2014/main" id="{A5463457-1A8A-1D4E-2335-80EC529ADBE5}"/>
              </a:ext>
            </a:extLst>
          </p:cNvPr>
          <p:cNvPicPr/>
          <p:nvPr/>
        </p:nvPicPr>
        <p:blipFill>
          <a:blip r:embed="rId3" cstate="print"/>
          <a:stretch>
            <a:fillRect/>
          </a:stretch>
        </p:blipFill>
        <p:spPr>
          <a:xfrm>
            <a:off x="8116138" y="43850"/>
            <a:ext cx="982471" cy="1004853"/>
          </a:xfrm>
          <a:prstGeom prst="rect">
            <a:avLst/>
          </a:prstGeom>
        </p:spPr>
      </p:pic>
      <p:sp>
        <p:nvSpPr>
          <p:cNvPr id="6" name="Rectángulo 5">
            <a:extLst>
              <a:ext uri="{FF2B5EF4-FFF2-40B4-BE49-F238E27FC236}">
                <a16:creationId xmlns:a16="http://schemas.microsoft.com/office/drawing/2014/main" id="{4EC96C55-100D-E38B-E084-91A368927089}"/>
              </a:ext>
            </a:extLst>
          </p:cNvPr>
          <p:cNvSpPr/>
          <p:nvPr/>
        </p:nvSpPr>
        <p:spPr>
          <a:xfrm>
            <a:off x="3714114" y="263328"/>
            <a:ext cx="4701915" cy="1953838"/>
          </a:xfrm>
          <a:prstGeom prst="rect">
            <a:avLst/>
          </a:prstGeom>
          <a:noFill/>
        </p:spPr>
        <p:txBody>
          <a:bodyPr wrap="square" lIns="58643" tIns="29322" rIns="58643" bIns="29322">
            <a:spAutoFit/>
          </a:bodyPr>
          <a:lstStyle/>
          <a:p>
            <a:pPr algn="ctr"/>
            <a:r>
              <a:rPr lang="es-ES" sz="6000" dirty="0" err="1">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Chateau</a:t>
            </a:r>
            <a:r>
              <a:rPr lang="es-ES" sz="6000" dirty="0">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 du </a:t>
            </a:r>
            <a:r>
              <a:rPr lang="es-ES" sz="6000" dirty="0" err="1">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Champs</a:t>
            </a:r>
            <a:r>
              <a:rPr lang="es-ES" sz="6000" dirty="0">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 de </a:t>
            </a:r>
            <a:r>
              <a:rPr lang="es-ES" sz="6000" dirty="0" err="1">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Bataille</a:t>
            </a:r>
            <a:endParaRPr lang="es-ES" sz="6000" dirty="0">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2175213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F6600"/>
            </a:gs>
          </a:gsLst>
          <a:lin ang="16200000" scaled="1"/>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1CDF1-BB70-4C06-FAE0-EDE36CD1C253}"/>
              </a:ext>
            </a:extLst>
          </p:cNvPr>
          <p:cNvSpPr>
            <a:spLocks noGrp="1"/>
          </p:cNvSpPr>
          <p:nvPr>
            <p:ph type="title"/>
          </p:nvPr>
        </p:nvSpPr>
        <p:spPr>
          <a:xfrm>
            <a:off x="593617" y="176293"/>
            <a:ext cx="7886700" cy="1325563"/>
          </a:xfrm>
        </p:spPr>
        <p:txBody>
          <a:bodyPr>
            <a:normAutofit/>
          </a:bodyPr>
          <a:lstStyle/>
          <a:p>
            <a:pPr algn="ctr"/>
            <a:r>
              <a:rPr lang="es-PE" sz="3600" b="1" dirty="0"/>
              <a:t>Transporte de llegada y regreso</a:t>
            </a:r>
          </a:p>
        </p:txBody>
      </p:sp>
      <p:pic>
        <p:nvPicPr>
          <p:cNvPr id="8" name="Imagen 7" descr="Logotipo&#10;&#10;Descripción generada automáticamente">
            <a:extLst>
              <a:ext uri="{FF2B5EF4-FFF2-40B4-BE49-F238E27FC236}">
                <a16:creationId xmlns:a16="http://schemas.microsoft.com/office/drawing/2014/main" id="{03D1C6F5-5341-2A34-DF39-4A7339288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278" y="0"/>
            <a:ext cx="1444722" cy="1444722"/>
          </a:xfrm>
          <a:prstGeom prst="rect">
            <a:avLst/>
          </a:prstGeom>
        </p:spPr>
      </p:pic>
      <p:pic>
        <p:nvPicPr>
          <p:cNvPr id="4" name="Imagen 3">
            <a:extLst>
              <a:ext uri="{FF2B5EF4-FFF2-40B4-BE49-F238E27FC236}">
                <a16:creationId xmlns:a16="http://schemas.microsoft.com/office/drawing/2014/main" id="{2CC3EA91-4947-FA09-691C-2263EB24C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458" y="6426178"/>
            <a:ext cx="5239019" cy="431822"/>
          </a:xfrm>
          <a:prstGeom prst="rect">
            <a:avLst/>
          </a:prstGeom>
        </p:spPr>
      </p:pic>
      <p:graphicFrame>
        <p:nvGraphicFramePr>
          <p:cNvPr id="5" name="Tabla 4">
            <a:extLst>
              <a:ext uri="{FF2B5EF4-FFF2-40B4-BE49-F238E27FC236}">
                <a16:creationId xmlns:a16="http://schemas.microsoft.com/office/drawing/2014/main" id="{86EA053C-8CE2-19E8-BC72-3ED4B141900A}"/>
              </a:ext>
            </a:extLst>
          </p:cNvPr>
          <p:cNvGraphicFramePr>
            <a:graphicFrameLocks noGrp="1"/>
          </p:cNvGraphicFramePr>
          <p:nvPr>
            <p:extLst>
              <p:ext uri="{D42A27DB-BD31-4B8C-83A1-F6EECF244321}">
                <p14:modId xmlns:p14="http://schemas.microsoft.com/office/powerpoint/2010/main" val="3857985641"/>
              </p:ext>
            </p:extLst>
          </p:nvPr>
        </p:nvGraphicFramePr>
        <p:xfrm>
          <a:off x="769891" y="1558990"/>
          <a:ext cx="7604218" cy="3292281"/>
        </p:xfrm>
        <a:graphic>
          <a:graphicData uri="http://schemas.openxmlformats.org/drawingml/2006/table">
            <a:tbl>
              <a:tblPr>
                <a:tableStyleId>{5C22544A-7EE6-4342-B048-85BDC9FD1C3A}</a:tableStyleId>
              </a:tblPr>
              <a:tblGrid>
                <a:gridCol w="3802109">
                  <a:extLst>
                    <a:ext uri="{9D8B030D-6E8A-4147-A177-3AD203B41FA5}">
                      <a16:colId xmlns:a16="http://schemas.microsoft.com/office/drawing/2014/main" val="2377061442"/>
                    </a:ext>
                  </a:extLst>
                </a:gridCol>
                <a:gridCol w="3802109">
                  <a:extLst>
                    <a:ext uri="{9D8B030D-6E8A-4147-A177-3AD203B41FA5}">
                      <a16:colId xmlns:a16="http://schemas.microsoft.com/office/drawing/2014/main" val="3305759412"/>
                    </a:ext>
                  </a:extLst>
                </a:gridCol>
              </a:tblGrid>
              <a:tr h="510103">
                <a:tc>
                  <a:txBody>
                    <a:bodyPr/>
                    <a:lstStyle/>
                    <a:p>
                      <a:pPr algn="ctr" fontAlgn="ctr"/>
                      <a:r>
                        <a:rPr lang="es-ES" sz="1400" b="1" u="none" strike="noStrike" dirty="0">
                          <a:effectLst/>
                        </a:rPr>
                        <a:t>LLEGADAS</a:t>
                      </a:r>
                      <a:br>
                        <a:rPr lang="es-ES" sz="1400" u="none" strike="noStrike" dirty="0">
                          <a:effectLst/>
                        </a:rPr>
                      </a:br>
                      <a:r>
                        <a:rPr lang="es-ES" sz="1400" u="none" strike="noStrike" dirty="0">
                          <a:effectLst/>
                        </a:rPr>
                        <a:t>Domingos 23 de junio, 7 y 21 de julio de 2024</a:t>
                      </a:r>
                      <a:endParaRPr lang="es-ES" sz="1400" b="0" i="0" u="none" strike="noStrike" dirty="0">
                        <a:solidFill>
                          <a:srgbClr val="000000"/>
                        </a:solidFill>
                        <a:effectLst/>
                        <a:latin typeface="Aptos Narrow" panose="020B0004020202020204" pitchFamily="34" charset="0"/>
                      </a:endParaRPr>
                    </a:p>
                  </a:txBody>
                  <a:tcPr marL="9525" marR="9525" marT="9525" marB="0" anchor="ctr">
                    <a:noFill/>
                  </a:tcPr>
                </a:tc>
                <a:tc>
                  <a:txBody>
                    <a:bodyPr/>
                    <a:lstStyle/>
                    <a:p>
                      <a:pPr algn="ctr" fontAlgn="ctr"/>
                      <a:r>
                        <a:rPr lang="es-PE" sz="1400" b="1" u="none" strike="noStrike" dirty="0">
                          <a:effectLst/>
                        </a:rPr>
                        <a:t>PARTIDA</a:t>
                      </a:r>
                      <a:br>
                        <a:rPr lang="es-PE" sz="1400" u="none" strike="noStrike" dirty="0">
                          <a:effectLst/>
                        </a:rPr>
                      </a:br>
                      <a:r>
                        <a:rPr lang="es-PE" sz="1400" u="none" strike="noStrike" dirty="0">
                          <a:effectLst/>
                        </a:rPr>
                        <a:t>Domingos 7 y 21 de julio, 4 de agosto de 2024</a:t>
                      </a:r>
                      <a:endParaRPr lang="es-PE" sz="1400" b="0" i="0" u="none" strike="noStrike" dirty="0">
                        <a:solidFill>
                          <a:srgbClr val="000000"/>
                        </a:solidFill>
                        <a:effectLst/>
                        <a:latin typeface="Aptos Narrow" panose="020B0004020202020204" pitchFamily="34" charset="0"/>
                      </a:endParaRPr>
                    </a:p>
                  </a:txBody>
                  <a:tcPr marL="9525" marR="9525" marT="9525" marB="0" anchor="ctr">
                    <a:noFill/>
                  </a:tcPr>
                </a:tc>
                <a:extLst>
                  <a:ext uri="{0D108BD9-81ED-4DB2-BD59-A6C34878D82A}">
                    <a16:rowId xmlns:a16="http://schemas.microsoft.com/office/drawing/2014/main" val="1244960419"/>
                  </a:ext>
                </a:extLst>
              </a:tr>
              <a:tr h="1757517">
                <a:tc>
                  <a:txBody>
                    <a:bodyPr/>
                    <a:lstStyle/>
                    <a:p>
                      <a:pPr algn="ctr" fontAlgn="ctr"/>
                      <a:r>
                        <a:rPr lang="es-ES" sz="1400" u="none" strike="noStrike">
                          <a:effectLst/>
                        </a:rPr>
                        <a:t>Los supervisores reciben a los estudiantes en la salida de llegadas del aeropuerto con un cartel «École des Roches» para los vuelos que llegan a:</a:t>
                      </a:r>
                      <a:br>
                        <a:rPr lang="es-ES" sz="1400" u="none" strike="noStrike">
                          <a:effectLst/>
                        </a:rPr>
                      </a:br>
                      <a:r>
                        <a:rPr lang="es-ES" sz="1400" u="none" strike="noStrike">
                          <a:effectLst/>
                        </a:rPr>
                        <a:t>CHARLES DE GAULLE</a:t>
                      </a:r>
                      <a:br>
                        <a:rPr lang="es-ES" sz="1400" u="none" strike="noStrike">
                          <a:effectLst/>
                        </a:rPr>
                      </a:br>
                      <a:r>
                        <a:rPr lang="es-ES" sz="1400" u="none" strike="noStrike">
                          <a:effectLst/>
                        </a:rPr>
                        <a:t>aeropuerto</a:t>
                      </a:r>
                      <a:br>
                        <a:rPr lang="es-ES" sz="1400" u="none" strike="noStrike">
                          <a:effectLst/>
                        </a:rPr>
                      </a:br>
                      <a:r>
                        <a:rPr lang="es-ES" sz="1400" u="none" strike="noStrike">
                          <a:effectLst/>
                        </a:rPr>
                        <a:t>entre las 11 y las 15 horas.</a:t>
                      </a:r>
                      <a:endParaRPr lang="es-ES" sz="1400" b="0" i="0" u="none" strike="noStrike">
                        <a:solidFill>
                          <a:srgbClr val="000000"/>
                        </a:solidFill>
                        <a:effectLst/>
                        <a:latin typeface="Aptos Narrow" panose="020B0004020202020204" pitchFamily="34" charset="0"/>
                      </a:endParaRPr>
                    </a:p>
                  </a:txBody>
                  <a:tcPr marL="9525" marR="9525" marT="9525" marB="0" anchor="ctr">
                    <a:noFill/>
                  </a:tcPr>
                </a:tc>
                <a:tc>
                  <a:txBody>
                    <a:bodyPr/>
                    <a:lstStyle/>
                    <a:p>
                      <a:pPr algn="ctr" fontAlgn="ctr"/>
                      <a:r>
                        <a:rPr lang="es-ES" sz="1400" u="none" strike="noStrike">
                          <a:effectLst/>
                        </a:rPr>
                        <a:t>Los supervisores acompañarán a los estudiantes de regreso al aeropuerto y los ayudarán a realizar los trámites de facturación para los vuelos que salen desde:</a:t>
                      </a:r>
                      <a:br>
                        <a:rPr lang="es-ES" sz="1400" u="none" strike="noStrike">
                          <a:effectLst/>
                        </a:rPr>
                      </a:br>
                      <a:r>
                        <a:rPr lang="es-ES" sz="1400" u="none" strike="noStrike">
                          <a:effectLst/>
                        </a:rPr>
                        <a:t>CHARLES DE GAULLE</a:t>
                      </a:r>
                      <a:br>
                        <a:rPr lang="es-ES" sz="1400" u="none" strike="noStrike">
                          <a:effectLst/>
                        </a:rPr>
                      </a:br>
                      <a:r>
                        <a:rPr lang="es-ES" sz="1400" u="none" strike="noStrike">
                          <a:effectLst/>
                        </a:rPr>
                        <a:t>aeropuerto</a:t>
                      </a:r>
                      <a:br>
                        <a:rPr lang="es-ES" sz="1400" u="none" strike="noStrike">
                          <a:effectLst/>
                        </a:rPr>
                      </a:br>
                      <a:r>
                        <a:rPr lang="es-ES" sz="1400" u="none" strike="noStrike">
                          <a:effectLst/>
                        </a:rPr>
                        <a:t>entre las 11 y las 15 horas</a:t>
                      </a:r>
                      <a:endParaRPr lang="es-ES" sz="1400" b="0" i="0" u="none" strike="noStrike">
                        <a:solidFill>
                          <a:srgbClr val="000000"/>
                        </a:solidFill>
                        <a:effectLst/>
                        <a:latin typeface="Aptos Narrow" panose="020B0004020202020204" pitchFamily="34" charset="0"/>
                      </a:endParaRPr>
                    </a:p>
                  </a:txBody>
                  <a:tcPr marL="9525" marR="9525" marT="9525" marB="0" anchor="ctr">
                    <a:noFill/>
                  </a:tcPr>
                </a:tc>
                <a:extLst>
                  <a:ext uri="{0D108BD9-81ED-4DB2-BD59-A6C34878D82A}">
                    <a16:rowId xmlns:a16="http://schemas.microsoft.com/office/drawing/2014/main" val="697530224"/>
                  </a:ext>
                </a:extLst>
              </a:tr>
              <a:tr h="1024661">
                <a:tc gridSpan="2">
                  <a:txBody>
                    <a:bodyPr/>
                    <a:lstStyle/>
                    <a:p>
                      <a:pPr algn="ctr" fontAlgn="ctr"/>
                      <a:r>
                        <a:rPr lang="es-ES" sz="1400" b="1" u="none" strike="noStrike" dirty="0">
                          <a:effectLst/>
                        </a:rPr>
                        <a:t>SUPLEMENTO</a:t>
                      </a:r>
                      <a:br>
                        <a:rPr lang="es-ES" sz="1400" b="1" u="none" strike="noStrike" dirty="0">
                          <a:effectLst/>
                        </a:rPr>
                      </a:br>
                      <a:r>
                        <a:rPr lang="es-ES" sz="1400" u="none" strike="noStrike" dirty="0">
                          <a:effectLst/>
                        </a:rPr>
                        <a:t>Cualquier transferencia en otra fecha o franja horaria se cobrará 300€.</a:t>
                      </a:r>
                      <a:br>
                        <a:rPr lang="es-ES" sz="1400" u="none" strike="noStrike" dirty="0">
                          <a:effectLst/>
                        </a:rPr>
                      </a:br>
                      <a:r>
                        <a:rPr lang="es-ES" sz="1400" u="none" strike="noStrike" dirty="0">
                          <a:effectLst/>
                        </a:rPr>
                        <a:t>Cualquier llegada anticipada o salida tardía que resulte en días extra en el campus se cobrará 140 € por día.</a:t>
                      </a:r>
                      <a:endParaRPr lang="es-ES" sz="1400" b="0" i="0" u="none" strike="noStrike" dirty="0">
                        <a:solidFill>
                          <a:srgbClr val="000000"/>
                        </a:solidFill>
                        <a:effectLst/>
                        <a:latin typeface="Aptos Narrow" panose="020B0004020202020204" pitchFamily="34" charset="0"/>
                      </a:endParaRPr>
                    </a:p>
                  </a:txBody>
                  <a:tcPr marL="9525" marR="9525" marT="9525" marB="0" anchor="ctr">
                    <a:noFill/>
                  </a:tcPr>
                </a:tc>
                <a:tc hMerge="1">
                  <a:txBody>
                    <a:bodyPr/>
                    <a:lstStyle/>
                    <a:p>
                      <a:endParaRPr lang="es-PE"/>
                    </a:p>
                  </a:txBody>
                  <a:tcPr/>
                </a:tc>
                <a:extLst>
                  <a:ext uri="{0D108BD9-81ED-4DB2-BD59-A6C34878D82A}">
                    <a16:rowId xmlns:a16="http://schemas.microsoft.com/office/drawing/2014/main" val="1080936382"/>
                  </a:ext>
                </a:extLst>
              </a:tr>
            </a:tbl>
          </a:graphicData>
        </a:graphic>
      </p:graphicFrame>
    </p:spTree>
    <p:extLst>
      <p:ext uri="{BB962C8B-B14F-4D97-AF65-F5344CB8AC3E}">
        <p14:creationId xmlns:p14="http://schemas.microsoft.com/office/powerpoint/2010/main" val="2058215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F6600"/>
            </a:gs>
          </a:gsLst>
          <a:lin ang="16200000" scaled="1"/>
          <a:tileRect/>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E9B357-FC25-3031-FD69-B2D64E960008}"/>
              </a:ext>
            </a:extLst>
          </p:cNvPr>
          <p:cNvSpPr txBox="1"/>
          <p:nvPr/>
        </p:nvSpPr>
        <p:spPr>
          <a:xfrm>
            <a:off x="2338858" y="578258"/>
            <a:ext cx="4466283" cy="584775"/>
          </a:xfrm>
          <a:prstGeom prst="rect">
            <a:avLst/>
          </a:prstGeom>
          <a:noFill/>
        </p:spPr>
        <p:txBody>
          <a:bodyPr wrap="square">
            <a:spAutoFit/>
          </a:bodyPr>
          <a:lstStyle/>
          <a:p>
            <a:pPr algn="ctr"/>
            <a:r>
              <a:rPr lang="es-PE" sz="3200" b="1" dirty="0">
                <a:effectLst/>
                <a:latin typeface="Calibri" panose="020F0502020204030204" pitchFamily="34" charset="0"/>
                <a:ea typeface="Calibri" panose="020F0502020204030204" pitchFamily="34" charset="0"/>
                <a:cs typeface="Times New Roman" panose="02020603050405020304" pitchFamily="18" charset="0"/>
              </a:rPr>
              <a:t>Actividades &amp; Deportes</a:t>
            </a:r>
          </a:p>
        </p:txBody>
      </p:sp>
      <p:pic>
        <p:nvPicPr>
          <p:cNvPr id="4" name="Imagen 3" descr="Logotipo&#10;&#10;Descripción generada automáticamente">
            <a:extLst>
              <a:ext uri="{FF2B5EF4-FFF2-40B4-BE49-F238E27FC236}">
                <a16:creationId xmlns:a16="http://schemas.microsoft.com/office/drawing/2014/main" id="{96EE14E4-0D1F-8293-F607-4E2AB2BA9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1282" y="0"/>
            <a:ext cx="1232716" cy="1232716"/>
          </a:xfrm>
          <a:prstGeom prst="rect">
            <a:avLst/>
          </a:prstGeom>
        </p:spPr>
      </p:pic>
      <p:sp>
        <p:nvSpPr>
          <p:cNvPr id="6" name="CuadroTexto 5">
            <a:extLst>
              <a:ext uri="{FF2B5EF4-FFF2-40B4-BE49-F238E27FC236}">
                <a16:creationId xmlns:a16="http://schemas.microsoft.com/office/drawing/2014/main" id="{C12A8938-937C-5116-7438-F54B418C813F}"/>
              </a:ext>
            </a:extLst>
          </p:cNvPr>
          <p:cNvSpPr txBox="1"/>
          <p:nvPr/>
        </p:nvSpPr>
        <p:spPr>
          <a:xfrm>
            <a:off x="275207" y="1529542"/>
            <a:ext cx="8593585" cy="1754326"/>
          </a:xfrm>
          <a:prstGeom prst="rect">
            <a:avLst/>
          </a:prstGeom>
          <a:noFill/>
        </p:spPr>
        <p:txBody>
          <a:bodyPr wrap="square">
            <a:spAutoFit/>
          </a:bodyPr>
          <a:lstStyle/>
          <a:p>
            <a:r>
              <a:rPr lang="es-PE" dirty="0"/>
              <a:t>Los estudiantes tienen la oportunidad de practicar muchos deportes en el campus como karting, tenis, natación, bádminton, fútbol, danza, fitness, baloncesto, </a:t>
            </a:r>
            <a:r>
              <a:rPr lang="es-PE" dirty="0" err="1"/>
              <a:t>volley</a:t>
            </a:r>
            <a:r>
              <a:rPr lang="es-PE" dirty="0"/>
              <a:t>, yoga...</a:t>
            </a:r>
          </a:p>
          <a:p>
            <a:endParaRPr lang="es-PE" dirty="0"/>
          </a:p>
          <a:p>
            <a:r>
              <a:rPr lang="es-PE" dirty="0"/>
              <a:t>¡Juegos Olímpicos 2024!</a:t>
            </a:r>
          </a:p>
          <a:p>
            <a:r>
              <a:rPr lang="es-PE" dirty="0"/>
              <a:t>Debido al año especial 2024 para Francia, decoraremos nuestro campus con los colores de los Juegos Olímpicos y ofreceremos algunas actividades temáticas.</a:t>
            </a:r>
          </a:p>
        </p:txBody>
      </p:sp>
      <p:pic>
        <p:nvPicPr>
          <p:cNvPr id="9" name="Imagen 8">
            <a:extLst>
              <a:ext uri="{FF2B5EF4-FFF2-40B4-BE49-F238E27FC236}">
                <a16:creationId xmlns:a16="http://schemas.microsoft.com/office/drawing/2014/main" id="{E538CE39-9EAA-A559-9465-F5252BEB7A7B}"/>
              </a:ext>
            </a:extLst>
          </p:cNvPr>
          <p:cNvPicPr>
            <a:picLocks noChangeAspect="1"/>
          </p:cNvPicPr>
          <p:nvPr/>
        </p:nvPicPr>
        <p:blipFill>
          <a:blip r:embed="rId3"/>
          <a:stretch>
            <a:fillRect/>
          </a:stretch>
        </p:blipFill>
        <p:spPr>
          <a:xfrm>
            <a:off x="729236" y="3650377"/>
            <a:ext cx="3416635" cy="2562477"/>
          </a:xfrm>
          <a:prstGeom prst="roundRect">
            <a:avLst/>
          </a:prstGeom>
          <a:ln w="57150">
            <a:solidFill>
              <a:srgbClr val="FF6600"/>
            </a:solidFill>
          </a:ln>
        </p:spPr>
      </p:pic>
      <p:pic>
        <p:nvPicPr>
          <p:cNvPr id="11" name="Imagen 10">
            <a:extLst>
              <a:ext uri="{FF2B5EF4-FFF2-40B4-BE49-F238E27FC236}">
                <a16:creationId xmlns:a16="http://schemas.microsoft.com/office/drawing/2014/main" id="{363E3E7F-2217-F93B-70EC-4158C22F8CCB}"/>
              </a:ext>
            </a:extLst>
          </p:cNvPr>
          <p:cNvPicPr>
            <a:picLocks noChangeAspect="1"/>
          </p:cNvPicPr>
          <p:nvPr/>
        </p:nvPicPr>
        <p:blipFill>
          <a:blip r:embed="rId4"/>
          <a:stretch>
            <a:fillRect/>
          </a:stretch>
        </p:blipFill>
        <p:spPr>
          <a:xfrm>
            <a:off x="4998131" y="3650377"/>
            <a:ext cx="3402794" cy="2552096"/>
          </a:xfrm>
          <a:prstGeom prst="roundRect">
            <a:avLst/>
          </a:prstGeom>
          <a:ln w="57150">
            <a:solidFill>
              <a:srgbClr val="FF6600"/>
            </a:solidFill>
          </a:ln>
        </p:spPr>
      </p:pic>
    </p:spTree>
    <p:extLst>
      <p:ext uri="{BB962C8B-B14F-4D97-AF65-F5344CB8AC3E}">
        <p14:creationId xmlns:p14="http://schemas.microsoft.com/office/powerpoint/2010/main" val="1813603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95000">
              <a:srgbClr val="FF6600"/>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0716FD-5FCB-141E-62FF-C6101E77A649}"/>
              </a:ext>
            </a:extLst>
          </p:cNvPr>
          <p:cNvSpPr>
            <a:spLocks noGrp="1"/>
          </p:cNvSpPr>
          <p:nvPr>
            <p:ph type="title"/>
          </p:nvPr>
        </p:nvSpPr>
        <p:spPr>
          <a:xfrm>
            <a:off x="356366" y="0"/>
            <a:ext cx="8431267" cy="1325563"/>
          </a:xfrm>
        </p:spPr>
        <p:txBody>
          <a:bodyPr/>
          <a:lstStyle/>
          <a:p>
            <a:pPr algn="ctr"/>
            <a:r>
              <a:rPr lang="es-PE" b="1" dirty="0"/>
              <a:t>Alojamiento y comidas</a:t>
            </a:r>
          </a:p>
        </p:txBody>
      </p:sp>
      <p:sp>
        <p:nvSpPr>
          <p:cNvPr id="4" name="CuadroTexto 3">
            <a:extLst>
              <a:ext uri="{FF2B5EF4-FFF2-40B4-BE49-F238E27FC236}">
                <a16:creationId xmlns:a16="http://schemas.microsoft.com/office/drawing/2014/main" id="{BF8D13EE-1577-73F2-AE1E-DC2313240852}"/>
              </a:ext>
            </a:extLst>
          </p:cNvPr>
          <p:cNvSpPr txBox="1"/>
          <p:nvPr/>
        </p:nvSpPr>
        <p:spPr>
          <a:xfrm>
            <a:off x="200024" y="1390906"/>
            <a:ext cx="8587609" cy="1477328"/>
          </a:xfrm>
          <a:prstGeom prst="rect">
            <a:avLst/>
          </a:prstGeom>
          <a:noFill/>
        </p:spPr>
        <p:txBody>
          <a:bodyPr wrap="square">
            <a:spAutoFit/>
          </a:bodyPr>
          <a:lstStyle/>
          <a:p>
            <a:pPr algn="ctr"/>
            <a:r>
              <a:rPr lang="es-ES" dirty="0"/>
              <a:t>Los estudiantes se alojan en amplias pensiones por sexo y edad, independientemente de su nacionalidad. Se encuentran en agradables habitaciones de cuatro a ocho camas. Las casas, recientemente reformadas, disponen todas de sala fitness, sala de juegos, salón home-cinema, cocina y otras zonas comunes. Todo el campus dispone de Wifi de alta velocidad</a:t>
            </a:r>
            <a:endParaRPr lang="es-PE" dirty="0"/>
          </a:p>
        </p:txBody>
      </p:sp>
      <p:pic>
        <p:nvPicPr>
          <p:cNvPr id="6" name="Imagen 5" descr="Logotipo&#10;&#10;Descripción generada automáticamente">
            <a:extLst>
              <a:ext uri="{FF2B5EF4-FFF2-40B4-BE49-F238E27FC236}">
                <a16:creationId xmlns:a16="http://schemas.microsoft.com/office/drawing/2014/main" id="{277F1FC4-1DA9-0DB3-8CA8-BA9DC06E3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074" y="0"/>
            <a:ext cx="1304925" cy="1304925"/>
          </a:xfrm>
          <a:prstGeom prst="rect">
            <a:avLst/>
          </a:prstGeom>
        </p:spPr>
      </p:pic>
      <p:pic>
        <p:nvPicPr>
          <p:cNvPr id="8" name="Imagen 7">
            <a:extLst>
              <a:ext uri="{FF2B5EF4-FFF2-40B4-BE49-F238E27FC236}">
                <a16:creationId xmlns:a16="http://schemas.microsoft.com/office/drawing/2014/main" id="{7ED76201-6EDA-DA2F-FBAF-5E69AA3491ED}"/>
              </a:ext>
            </a:extLst>
          </p:cNvPr>
          <p:cNvPicPr>
            <a:picLocks noChangeAspect="1"/>
          </p:cNvPicPr>
          <p:nvPr/>
        </p:nvPicPr>
        <p:blipFill>
          <a:blip r:embed="rId3"/>
          <a:stretch>
            <a:fillRect/>
          </a:stretch>
        </p:blipFill>
        <p:spPr>
          <a:xfrm>
            <a:off x="200024" y="4081180"/>
            <a:ext cx="2485360" cy="1650117"/>
          </a:xfrm>
          <a:prstGeom prst="roundRect">
            <a:avLst/>
          </a:prstGeom>
        </p:spPr>
      </p:pic>
      <p:sp>
        <p:nvSpPr>
          <p:cNvPr id="10" name="CuadroTexto 9">
            <a:extLst>
              <a:ext uri="{FF2B5EF4-FFF2-40B4-BE49-F238E27FC236}">
                <a16:creationId xmlns:a16="http://schemas.microsoft.com/office/drawing/2014/main" id="{9D36616C-887D-651E-5CC5-B84FE88EAFAC}"/>
              </a:ext>
            </a:extLst>
          </p:cNvPr>
          <p:cNvSpPr txBox="1"/>
          <p:nvPr/>
        </p:nvSpPr>
        <p:spPr>
          <a:xfrm>
            <a:off x="200024" y="2933577"/>
            <a:ext cx="8325995" cy="923330"/>
          </a:xfrm>
          <a:prstGeom prst="rect">
            <a:avLst/>
          </a:prstGeom>
          <a:noFill/>
        </p:spPr>
        <p:txBody>
          <a:bodyPr wrap="square">
            <a:spAutoFit/>
          </a:bodyPr>
          <a:lstStyle/>
          <a:p>
            <a:pPr algn="ctr"/>
            <a:r>
              <a:rPr lang="es-PE" dirty="0"/>
              <a:t>El restaurante autoservicio ofrece comidas equilibradas, saludables y variadas, preparadas in situ por el chef y su equipo. Cada alumno elige su propio menú entre una amplia selección de entrantes, platos calientes, lácteos, frutas y postres.</a:t>
            </a:r>
          </a:p>
        </p:txBody>
      </p:sp>
      <p:pic>
        <p:nvPicPr>
          <p:cNvPr id="14" name="Imagen 13">
            <a:extLst>
              <a:ext uri="{FF2B5EF4-FFF2-40B4-BE49-F238E27FC236}">
                <a16:creationId xmlns:a16="http://schemas.microsoft.com/office/drawing/2014/main" id="{18F803FB-C09C-0BED-7E4B-F80C8DEC1F76}"/>
              </a:ext>
            </a:extLst>
          </p:cNvPr>
          <p:cNvPicPr>
            <a:picLocks noChangeAspect="1"/>
          </p:cNvPicPr>
          <p:nvPr/>
        </p:nvPicPr>
        <p:blipFill>
          <a:blip r:embed="rId4"/>
          <a:stretch>
            <a:fillRect/>
          </a:stretch>
        </p:blipFill>
        <p:spPr>
          <a:xfrm>
            <a:off x="2478655" y="4947810"/>
            <a:ext cx="2207519" cy="1687812"/>
          </a:xfrm>
          <a:prstGeom prst="roundRect">
            <a:avLst/>
          </a:prstGeom>
        </p:spPr>
      </p:pic>
      <p:pic>
        <p:nvPicPr>
          <p:cNvPr id="16" name="Imagen 15">
            <a:extLst>
              <a:ext uri="{FF2B5EF4-FFF2-40B4-BE49-F238E27FC236}">
                <a16:creationId xmlns:a16="http://schemas.microsoft.com/office/drawing/2014/main" id="{99A70C49-78C9-28C9-9687-5F0E8E9B2397}"/>
              </a:ext>
            </a:extLst>
          </p:cNvPr>
          <p:cNvPicPr>
            <a:picLocks noChangeAspect="1"/>
          </p:cNvPicPr>
          <p:nvPr/>
        </p:nvPicPr>
        <p:blipFill>
          <a:blip r:embed="rId5"/>
          <a:stretch>
            <a:fillRect/>
          </a:stretch>
        </p:blipFill>
        <p:spPr>
          <a:xfrm>
            <a:off x="4763221" y="4081180"/>
            <a:ext cx="4180755" cy="2221966"/>
          </a:xfrm>
          <a:prstGeom prst="roundRect">
            <a:avLst/>
          </a:prstGeom>
        </p:spPr>
      </p:pic>
    </p:spTree>
    <p:extLst>
      <p:ext uri="{BB962C8B-B14F-4D97-AF65-F5344CB8AC3E}">
        <p14:creationId xmlns:p14="http://schemas.microsoft.com/office/powerpoint/2010/main" val="3220805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95000">
              <a:srgbClr val="FF6600"/>
            </a:gs>
          </a:gsLst>
          <a:lin ang="5400000" scaled="1"/>
        </a:gradFill>
        <a:effectLst/>
      </p:bgPr>
    </p:bg>
    <p:spTree>
      <p:nvGrpSpPr>
        <p:cNvPr id="1" name=""/>
        <p:cNvGrpSpPr/>
        <p:nvPr/>
      </p:nvGrpSpPr>
      <p:grpSpPr>
        <a:xfrm>
          <a:off x="0" y="0"/>
          <a:ext cx="0" cy="0"/>
          <a:chOff x="0" y="0"/>
          <a:chExt cx="0" cy="0"/>
        </a:xfrm>
      </p:grpSpPr>
      <p:pic>
        <p:nvPicPr>
          <p:cNvPr id="6" name="Imagen 5" descr="Logotipo&#10;&#10;Descripción generada automáticamente">
            <a:extLst>
              <a:ext uri="{FF2B5EF4-FFF2-40B4-BE49-F238E27FC236}">
                <a16:creationId xmlns:a16="http://schemas.microsoft.com/office/drawing/2014/main" id="{277F1FC4-1DA9-0DB3-8CA8-BA9DC06E3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074" y="0"/>
            <a:ext cx="1304925" cy="1304925"/>
          </a:xfrm>
          <a:prstGeom prst="rect">
            <a:avLst/>
          </a:prstGeom>
        </p:spPr>
      </p:pic>
      <p:sp>
        <p:nvSpPr>
          <p:cNvPr id="7" name="CuadroTexto 6">
            <a:extLst>
              <a:ext uri="{FF2B5EF4-FFF2-40B4-BE49-F238E27FC236}">
                <a16:creationId xmlns:a16="http://schemas.microsoft.com/office/drawing/2014/main" id="{09FDC8A2-CB36-5BE7-4E6B-B898D4B24271}"/>
              </a:ext>
            </a:extLst>
          </p:cNvPr>
          <p:cNvSpPr txBox="1"/>
          <p:nvPr/>
        </p:nvSpPr>
        <p:spPr>
          <a:xfrm>
            <a:off x="239160" y="1221529"/>
            <a:ext cx="7838983" cy="646331"/>
          </a:xfrm>
          <a:prstGeom prst="rect">
            <a:avLst/>
          </a:prstGeom>
          <a:noFill/>
        </p:spPr>
        <p:txBody>
          <a:bodyPr wrap="square">
            <a:spAutoFit/>
          </a:bodyPr>
          <a:lstStyle/>
          <a:p>
            <a:pPr algn="ctr"/>
            <a:r>
              <a:rPr lang="es-PE" dirty="0"/>
              <a:t>Para que la estancia sea lo más enriquecedora posible, la escuela se asegura de que haya una mezcla internacional en cada habitación.</a:t>
            </a:r>
          </a:p>
        </p:txBody>
      </p:sp>
      <p:sp>
        <p:nvSpPr>
          <p:cNvPr id="10" name="CuadroTexto 9">
            <a:extLst>
              <a:ext uri="{FF2B5EF4-FFF2-40B4-BE49-F238E27FC236}">
                <a16:creationId xmlns:a16="http://schemas.microsoft.com/office/drawing/2014/main" id="{D4BFE240-87DF-FCBC-8D9A-23F636D6A3C8}"/>
              </a:ext>
            </a:extLst>
          </p:cNvPr>
          <p:cNvSpPr txBox="1"/>
          <p:nvPr/>
        </p:nvSpPr>
        <p:spPr>
          <a:xfrm>
            <a:off x="1439865" y="2109179"/>
            <a:ext cx="5437572" cy="1477328"/>
          </a:xfrm>
          <a:prstGeom prst="rect">
            <a:avLst/>
          </a:prstGeom>
          <a:noFill/>
        </p:spPr>
        <p:txBody>
          <a:bodyPr wrap="square">
            <a:spAutoFit/>
          </a:bodyPr>
          <a:lstStyle/>
          <a:p>
            <a:r>
              <a:rPr lang="es-PE" dirty="0"/>
              <a:t>Hay algunas reglas importantes a seguir:</a:t>
            </a:r>
          </a:p>
          <a:p>
            <a:endParaRPr lang="es-PE" dirty="0"/>
          </a:p>
          <a:p>
            <a:pPr marL="285750" indent="-285750">
              <a:buFont typeface="Arial" panose="020B0604020202020204" pitchFamily="34" charset="0"/>
              <a:buChar char="•"/>
            </a:pPr>
            <a:r>
              <a:rPr lang="es-PE" dirty="0"/>
              <a:t>Sin teléfonos por la noche,</a:t>
            </a:r>
          </a:p>
          <a:p>
            <a:pPr marL="285750" indent="-285750">
              <a:buFont typeface="Arial" panose="020B0604020202020204" pitchFamily="34" charset="0"/>
              <a:buChar char="•"/>
            </a:pPr>
            <a:r>
              <a:rPr lang="es-PE" dirty="0"/>
              <a:t>Código de vestimenta correcto durante las clases,</a:t>
            </a:r>
          </a:p>
          <a:p>
            <a:pPr marL="285750" indent="-285750">
              <a:buFont typeface="Arial" panose="020B0604020202020204" pitchFamily="34" charset="0"/>
              <a:buChar char="•"/>
            </a:pPr>
            <a:r>
              <a:rPr lang="es-PE" dirty="0"/>
              <a:t>Respeto y tolerancia hacia otros alumnos y adultos.</a:t>
            </a:r>
          </a:p>
        </p:txBody>
      </p:sp>
      <p:pic>
        <p:nvPicPr>
          <p:cNvPr id="14" name="Imagen 13">
            <a:extLst>
              <a:ext uri="{FF2B5EF4-FFF2-40B4-BE49-F238E27FC236}">
                <a16:creationId xmlns:a16="http://schemas.microsoft.com/office/drawing/2014/main" id="{C44CBE75-1C11-8BE8-F507-7C75A1604265}"/>
              </a:ext>
            </a:extLst>
          </p:cNvPr>
          <p:cNvPicPr>
            <a:picLocks noChangeAspect="1"/>
          </p:cNvPicPr>
          <p:nvPr/>
        </p:nvPicPr>
        <p:blipFill>
          <a:blip r:embed="rId3"/>
          <a:stretch>
            <a:fillRect/>
          </a:stretch>
        </p:blipFill>
        <p:spPr>
          <a:xfrm>
            <a:off x="769713" y="4047823"/>
            <a:ext cx="3802287" cy="2168491"/>
          </a:xfrm>
          <a:prstGeom prst="roundRect">
            <a:avLst/>
          </a:prstGeom>
          <a:ln w="38100">
            <a:solidFill>
              <a:srgbClr val="FF6600"/>
            </a:solidFill>
          </a:ln>
        </p:spPr>
      </p:pic>
      <p:pic>
        <p:nvPicPr>
          <p:cNvPr id="18" name="Imagen 17">
            <a:extLst>
              <a:ext uri="{FF2B5EF4-FFF2-40B4-BE49-F238E27FC236}">
                <a16:creationId xmlns:a16="http://schemas.microsoft.com/office/drawing/2014/main" id="{02B3E4C3-0C9E-ECB9-B816-22E138ABFF68}"/>
              </a:ext>
            </a:extLst>
          </p:cNvPr>
          <p:cNvPicPr>
            <a:picLocks noChangeAspect="1"/>
          </p:cNvPicPr>
          <p:nvPr/>
        </p:nvPicPr>
        <p:blipFill>
          <a:blip r:embed="rId4"/>
          <a:stretch>
            <a:fillRect/>
          </a:stretch>
        </p:blipFill>
        <p:spPr>
          <a:xfrm>
            <a:off x="5226751" y="3827827"/>
            <a:ext cx="1958148" cy="2608482"/>
          </a:xfrm>
          <a:prstGeom prst="roundRect">
            <a:avLst/>
          </a:prstGeom>
          <a:ln w="38100">
            <a:solidFill>
              <a:srgbClr val="FF6600"/>
            </a:solidFill>
          </a:ln>
        </p:spPr>
      </p:pic>
    </p:spTree>
    <p:extLst>
      <p:ext uri="{BB962C8B-B14F-4D97-AF65-F5344CB8AC3E}">
        <p14:creationId xmlns:p14="http://schemas.microsoft.com/office/powerpoint/2010/main" val="3638117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F6600"/>
            </a:gs>
          </a:gsLst>
          <a:lin ang="16200000" scaled="1"/>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0716FD-5FCB-141E-62FF-C6101E77A649}"/>
              </a:ext>
            </a:extLst>
          </p:cNvPr>
          <p:cNvSpPr>
            <a:spLocks noGrp="1"/>
          </p:cNvSpPr>
          <p:nvPr>
            <p:ph type="title"/>
          </p:nvPr>
        </p:nvSpPr>
        <p:spPr>
          <a:xfrm>
            <a:off x="356365" y="214906"/>
            <a:ext cx="8431267" cy="1325563"/>
          </a:xfrm>
        </p:spPr>
        <p:txBody>
          <a:bodyPr/>
          <a:lstStyle/>
          <a:p>
            <a:pPr algn="ctr"/>
            <a:r>
              <a:rPr lang="es-PE" b="1" dirty="0"/>
              <a:t>Seguridad</a:t>
            </a:r>
          </a:p>
        </p:txBody>
      </p:sp>
      <p:pic>
        <p:nvPicPr>
          <p:cNvPr id="6" name="Imagen 5" descr="Logotipo&#10;&#10;Descripción generada automáticamente">
            <a:extLst>
              <a:ext uri="{FF2B5EF4-FFF2-40B4-BE49-F238E27FC236}">
                <a16:creationId xmlns:a16="http://schemas.microsoft.com/office/drawing/2014/main" id="{277F1FC4-1DA9-0DB3-8CA8-BA9DC06E3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074" y="0"/>
            <a:ext cx="1304925" cy="1304925"/>
          </a:xfrm>
          <a:prstGeom prst="rect">
            <a:avLst/>
          </a:prstGeom>
        </p:spPr>
      </p:pic>
      <p:sp>
        <p:nvSpPr>
          <p:cNvPr id="5" name="CuadroTexto 4">
            <a:extLst>
              <a:ext uri="{FF2B5EF4-FFF2-40B4-BE49-F238E27FC236}">
                <a16:creationId xmlns:a16="http://schemas.microsoft.com/office/drawing/2014/main" id="{09E02266-85B3-DC3B-B552-58B01B3E4795}"/>
              </a:ext>
            </a:extLst>
          </p:cNvPr>
          <p:cNvSpPr txBox="1"/>
          <p:nvPr/>
        </p:nvSpPr>
        <p:spPr>
          <a:xfrm>
            <a:off x="209549" y="1776014"/>
            <a:ext cx="8724900" cy="1754326"/>
          </a:xfrm>
          <a:prstGeom prst="rect">
            <a:avLst/>
          </a:prstGeom>
          <a:noFill/>
        </p:spPr>
        <p:txBody>
          <a:bodyPr wrap="square">
            <a:spAutoFit/>
          </a:bodyPr>
          <a:lstStyle/>
          <a:p>
            <a:r>
              <a:rPr lang="es-PE" dirty="0"/>
              <a:t>El campus está totalmente vallado y vigilado día y noche. Los jóvenes están supervisados las 24 horas del día por adultos, padres internos, profesores o monitores.</a:t>
            </a:r>
          </a:p>
          <a:p>
            <a:endParaRPr lang="es-PE" dirty="0"/>
          </a:p>
          <a:p>
            <a:r>
              <a:rPr lang="es-PE" dirty="0"/>
              <a:t>Normas El alcohol, los cigarrillos y las sustancias ilegales están estrictamente prohibidos en la </a:t>
            </a:r>
            <a:r>
              <a:rPr lang="es-PE" dirty="0" err="1"/>
              <a:t>École</a:t>
            </a:r>
            <a:r>
              <a:rPr lang="es-PE" dirty="0"/>
              <a:t> des Roches. En caso de transgresión de estas reglas, el estudiante será expulsado inmediatamente.</a:t>
            </a:r>
          </a:p>
        </p:txBody>
      </p:sp>
      <p:pic>
        <p:nvPicPr>
          <p:cNvPr id="11266" name="Picture 2" descr="Ecole des Roches">
            <a:extLst>
              <a:ext uri="{FF2B5EF4-FFF2-40B4-BE49-F238E27FC236}">
                <a16:creationId xmlns:a16="http://schemas.microsoft.com/office/drawing/2014/main" id="{D0DACC08-0B0C-AECF-BD63-76B22B6A7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622" y="3667125"/>
            <a:ext cx="2300752" cy="2300752"/>
          </a:xfrm>
          <a:prstGeom prst="ellipse">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27BE60D6-C89B-3E6D-797D-8621F4B37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458" y="6426178"/>
            <a:ext cx="5239019" cy="431822"/>
          </a:xfrm>
          <a:prstGeom prst="rect">
            <a:avLst/>
          </a:prstGeom>
        </p:spPr>
      </p:pic>
    </p:spTree>
    <p:extLst>
      <p:ext uri="{BB962C8B-B14F-4D97-AF65-F5344CB8AC3E}">
        <p14:creationId xmlns:p14="http://schemas.microsoft.com/office/powerpoint/2010/main" val="2319380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cole Des Roches - Escuelas del mundo">
            <a:extLst>
              <a:ext uri="{FF2B5EF4-FFF2-40B4-BE49-F238E27FC236}">
                <a16:creationId xmlns:a16="http://schemas.microsoft.com/office/drawing/2014/main" id="{51C1CDC5-68D2-285C-BEDE-958EE5509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7326BB5D-F41B-5A8C-08A0-08D14AD4E375}"/>
              </a:ext>
            </a:extLst>
          </p:cNvPr>
          <p:cNvSpPr txBox="1"/>
          <p:nvPr/>
        </p:nvSpPr>
        <p:spPr>
          <a:xfrm>
            <a:off x="1" y="252629"/>
            <a:ext cx="9144000" cy="1015663"/>
          </a:xfrm>
          <a:prstGeom prst="rect">
            <a:avLst/>
          </a:prstGeom>
          <a:solidFill>
            <a:srgbClr val="FF6600">
              <a:alpha val="77000"/>
            </a:srgbClr>
          </a:solidFill>
        </p:spPr>
        <p:txBody>
          <a:bodyPr wrap="square">
            <a:spAutoFit/>
          </a:bodyPr>
          <a:lstStyle/>
          <a:p>
            <a:pPr algn="ctr"/>
            <a:r>
              <a:rPr lang="es-PE" sz="2000" dirty="0" err="1">
                <a:solidFill>
                  <a:schemeClr val="bg1"/>
                </a:solidFill>
              </a:rPr>
              <a:t>École</a:t>
            </a:r>
            <a:r>
              <a:rPr lang="es-PE" sz="2000" dirty="0">
                <a:solidFill>
                  <a:schemeClr val="bg1"/>
                </a:solidFill>
              </a:rPr>
              <a:t> des Roches se encuentra en el corazón de la campiña de Normandía, inmersa en un patrimonio excepcional. Este entorno idílico se presta perfectamente al aprendizaje del internado, centrado en el desarrollo intelectual y personal de cada alumno.</a:t>
            </a:r>
          </a:p>
        </p:txBody>
      </p:sp>
      <p:pic>
        <p:nvPicPr>
          <p:cNvPr id="12" name="Imagen 11" descr="Logotipo&#10;&#10;Descripción generada automáticamente">
            <a:extLst>
              <a:ext uri="{FF2B5EF4-FFF2-40B4-BE49-F238E27FC236}">
                <a16:creationId xmlns:a16="http://schemas.microsoft.com/office/drawing/2014/main" id="{18CCBEF2-A597-BD23-9268-74775BD3C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877" y="5197367"/>
            <a:ext cx="1444722" cy="1444722"/>
          </a:xfrm>
          <a:prstGeom prst="rect">
            <a:avLst/>
          </a:prstGeom>
        </p:spPr>
      </p:pic>
      <p:pic>
        <p:nvPicPr>
          <p:cNvPr id="16" name="Imagen 15">
            <a:extLst>
              <a:ext uri="{FF2B5EF4-FFF2-40B4-BE49-F238E27FC236}">
                <a16:creationId xmlns:a16="http://schemas.microsoft.com/office/drawing/2014/main" id="{F848322F-E1CE-9E6D-5A19-D8188D2F2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458" y="6426178"/>
            <a:ext cx="5239019" cy="431822"/>
          </a:xfrm>
          <a:prstGeom prst="rect">
            <a:avLst/>
          </a:prstGeom>
        </p:spPr>
      </p:pic>
    </p:spTree>
    <p:extLst>
      <p:ext uri="{BB962C8B-B14F-4D97-AF65-F5344CB8AC3E}">
        <p14:creationId xmlns:p14="http://schemas.microsoft.com/office/powerpoint/2010/main" val="175422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cole des Roches: Equipements scolaires, sportifs et culturels de pointe">
            <a:extLst>
              <a:ext uri="{FF2B5EF4-FFF2-40B4-BE49-F238E27FC236}">
                <a16:creationId xmlns:a16="http://schemas.microsoft.com/office/drawing/2014/main" id="{BE183139-B67B-8495-9A8E-F853AE85B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0D465DE-E94A-C2C3-1246-3E6148F93E99}"/>
              </a:ext>
            </a:extLst>
          </p:cNvPr>
          <p:cNvSpPr txBox="1"/>
          <p:nvPr/>
        </p:nvSpPr>
        <p:spPr>
          <a:xfrm>
            <a:off x="-1225112" y="79376"/>
            <a:ext cx="5612524" cy="830997"/>
          </a:xfrm>
          <a:prstGeom prst="rect">
            <a:avLst/>
          </a:prstGeom>
          <a:noFill/>
        </p:spPr>
        <p:txBody>
          <a:bodyPr wrap="square" rtlCol="0" anchor="ctr">
            <a:spAutoFit/>
          </a:bodyPr>
          <a:lstStyle/>
          <a:p>
            <a:pPr algn="ctr"/>
            <a:r>
              <a:rPr lang="es-PE" sz="4800" b="1" dirty="0">
                <a:latin typeface="+mj-lt"/>
              </a:rPr>
              <a:t>CAMPUS</a:t>
            </a:r>
            <a:endParaRPr lang="es-PE" sz="4000" b="1" dirty="0">
              <a:latin typeface="+mj-lt"/>
            </a:endParaRPr>
          </a:p>
        </p:txBody>
      </p:sp>
      <p:sp>
        <p:nvSpPr>
          <p:cNvPr id="3" name="CuadroTexto 2">
            <a:extLst>
              <a:ext uri="{FF2B5EF4-FFF2-40B4-BE49-F238E27FC236}">
                <a16:creationId xmlns:a16="http://schemas.microsoft.com/office/drawing/2014/main" id="{7DEF8C8B-C48B-0ECB-2996-256DBE287D47}"/>
              </a:ext>
            </a:extLst>
          </p:cNvPr>
          <p:cNvSpPr txBox="1"/>
          <p:nvPr/>
        </p:nvSpPr>
        <p:spPr>
          <a:xfrm>
            <a:off x="1" y="5762961"/>
            <a:ext cx="9143999" cy="1015663"/>
          </a:xfrm>
          <a:prstGeom prst="rect">
            <a:avLst/>
          </a:prstGeom>
          <a:solidFill>
            <a:srgbClr val="FF6600">
              <a:alpha val="75000"/>
            </a:srgbClr>
          </a:solidFill>
        </p:spPr>
        <p:txBody>
          <a:bodyPr wrap="square">
            <a:spAutoFit/>
          </a:bodyPr>
          <a:lstStyle/>
          <a:p>
            <a:pPr algn="ctr"/>
            <a:r>
              <a:rPr lang="es-PE" sz="2000" dirty="0">
                <a:solidFill>
                  <a:schemeClr val="bg1"/>
                </a:solidFill>
              </a:rPr>
              <a:t>Sus 34 modernas aulas ofrecen tecnología de punta y ofrecen herramientas para facilitar la educación de su hijo, que incluyen: tabletas, computadoras portátiles, impresoras 3D y </a:t>
            </a:r>
            <a:r>
              <a:rPr lang="es-PE" sz="2000" dirty="0" err="1">
                <a:solidFill>
                  <a:schemeClr val="bg1"/>
                </a:solidFill>
              </a:rPr>
              <a:t>Wi</a:t>
            </a:r>
            <a:r>
              <a:rPr lang="es-PE" sz="2000" dirty="0">
                <a:solidFill>
                  <a:schemeClr val="bg1"/>
                </a:solidFill>
              </a:rPr>
              <a:t>-Fi de banda ancha.</a:t>
            </a:r>
          </a:p>
        </p:txBody>
      </p:sp>
      <p:pic>
        <p:nvPicPr>
          <p:cNvPr id="5" name="Imagen 4" descr="Logotipo&#10;&#10;Descripción generada automáticamente">
            <a:extLst>
              <a:ext uri="{FF2B5EF4-FFF2-40B4-BE49-F238E27FC236}">
                <a16:creationId xmlns:a16="http://schemas.microsoft.com/office/drawing/2014/main" id="{68F4294B-C9B9-9D5C-4AE9-C8A7F05AF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878" y="79376"/>
            <a:ext cx="1444722" cy="1444722"/>
          </a:xfrm>
          <a:prstGeom prst="rect">
            <a:avLst/>
          </a:prstGeom>
        </p:spPr>
      </p:pic>
    </p:spTree>
    <p:extLst>
      <p:ext uri="{BB962C8B-B14F-4D97-AF65-F5344CB8AC3E}">
        <p14:creationId xmlns:p14="http://schemas.microsoft.com/office/powerpoint/2010/main" val="68838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FF6600"/>
            </a:gs>
          </a:gsLst>
          <a:lin ang="16200000" scaled="1"/>
        </a:gra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55CCB3F-65D1-C4D5-6C73-B651D6F5EB94}"/>
              </a:ext>
            </a:extLst>
          </p:cNvPr>
          <p:cNvPicPr>
            <a:picLocks noChangeAspect="1"/>
          </p:cNvPicPr>
          <p:nvPr/>
        </p:nvPicPr>
        <p:blipFill>
          <a:blip r:embed="rId2"/>
          <a:stretch>
            <a:fillRect/>
          </a:stretch>
        </p:blipFill>
        <p:spPr>
          <a:xfrm>
            <a:off x="5336548" y="0"/>
            <a:ext cx="3807452" cy="6858000"/>
          </a:xfrm>
          <a:prstGeom prst="rect">
            <a:avLst/>
          </a:prstGeom>
        </p:spPr>
      </p:pic>
      <p:pic>
        <p:nvPicPr>
          <p:cNvPr id="6" name="Imagen 5">
            <a:extLst>
              <a:ext uri="{FF2B5EF4-FFF2-40B4-BE49-F238E27FC236}">
                <a16:creationId xmlns:a16="http://schemas.microsoft.com/office/drawing/2014/main" id="{1511A485-F6E6-3FF0-05D3-97EB16749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6177"/>
            <a:ext cx="5239019" cy="431822"/>
          </a:xfrm>
          <a:prstGeom prst="rect">
            <a:avLst/>
          </a:prstGeom>
        </p:spPr>
      </p:pic>
      <p:sp>
        <p:nvSpPr>
          <p:cNvPr id="3" name="CuadroTexto 2">
            <a:extLst>
              <a:ext uri="{FF2B5EF4-FFF2-40B4-BE49-F238E27FC236}">
                <a16:creationId xmlns:a16="http://schemas.microsoft.com/office/drawing/2014/main" id="{5D98E282-E5F7-D272-0601-938DD889BB06}"/>
              </a:ext>
            </a:extLst>
          </p:cNvPr>
          <p:cNvSpPr txBox="1"/>
          <p:nvPr/>
        </p:nvSpPr>
        <p:spPr>
          <a:xfrm>
            <a:off x="0" y="1622227"/>
            <a:ext cx="3114675" cy="1846659"/>
          </a:xfrm>
          <a:prstGeom prst="rect">
            <a:avLst/>
          </a:prstGeom>
          <a:noFill/>
          <a:ln w="38100">
            <a:solidFill>
              <a:srgbClr val="FF6600"/>
            </a:solidFill>
          </a:ln>
        </p:spPr>
        <p:txBody>
          <a:bodyPr wrap="square">
            <a:spAutoFit/>
          </a:bodyPr>
          <a:lstStyle/>
          <a:p>
            <a:r>
              <a:rPr lang="es-PE" sz="1600" b="1" dirty="0"/>
              <a:t>Arte y Cultura</a:t>
            </a:r>
          </a:p>
          <a:p>
            <a:endParaRPr lang="es-PE" sz="1400" dirty="0"/>
          </a:p>
          <a:p>
            <a:pPr marL="285750" indent="-285750">
              <a:buFont typeface="Wingdings" panose="05000000000000000000" pitchFamily="2" charset="2"/>
              <a:buChar char="ü"/>
            </a:pPr>
            <a:r>
              <a:rPr lang="es-PE" sz="1400" dirty="0"/>
              <a:t>Teatro</a:t>
            </a:r>
          </a:p>
          <a:p>
            <a:pPr marL="285750" indent="-285750">
              <a:buFont typeface="Wingdings" panose="05000000000000000000" pitchFamily="2" charset="2"/>
              <a:buChar char="ü"/>
            </a:pPr>
            <a:r>
              <a:rPr lang="es-PE" sz="1400" dirty="0"/>
              <a:t>Estudio de artes</a:t>
            </a:r>
          </a:p>
          <a:p>
            <a:pPr marL="285750" indent="-285750">
              <a:buFont typeface="Wingdings" panose="05000000000000000000" pitchFamily="2" charset="2"/>
              <a:buChar char="ü"/>
            </a:pPr>
            <a:r>
              <a:rPr lang="es-PE" sz="1400" dirty="0"/>
              <a:t>Estudio de baile</a:t>
            </a:r>
          </a:p>
          <a:p>
            <a:pPr marL="285750" indent="-285750">
              <a:buFont typeface="Wingdings" panose="05000000000000000000" pitchFamily="2" charset="2"/>
              <a:buChar char="ü"/>
            </a:pPr>
            <a:r>
              <a:rPr lang="es-PE" sz="1400" dirty="0"/>
              <a:t>Estudio de música con instalaciones de grabación.</a:t>
            </a:r>
          </a:p>
          <a:p>
            <a:pPr marL="285750" indent="-285750">
              <a:buFont typeface="Wingdings" panose="05000000000000000000" pitchFamily="2" charset="2"/>
              <a:buChar char="ü"/>
            </a:pPr>
            <a:r>
              <a:rPr lang="es-PE" sz="1400" dirty="0"/>
              <a:t>Estudio de video y multimedia.</a:t>
            </a:r>
          </a:p>
        </p:txBody>
      </p:sp>
      <p:sp>
        <p:nvSpPr>
          <p:cNvPr id="7" name="CuadroTexto 6">
            <a:extLst>
              <a:ext uri="{FF2B5EF4-FFF2-40B4-BE49-F238E27FC236}">
                <a16:creationId xmlns:a16="http://schemas.microsoft.com/office/drawing/2014/main" id="{C2D8F4E2-B0AA-CA94-6E7E-C447C2DF71A2}"/>
              </a:ext>
            </a:extLst>
          </p:cNvPr>
          <p:cNvSpPr txBox="1"/>
          <p:nvPr/>
        </p:nvSpPr>
        <p:spPr>
          <a:xfrm>
            <a:off x="0" y="3469779"/>
            <a:ext cx="3114673" cy="2062103"/>
          </a:xfrm>
          <a:prstGeom prst="rect">
            <a:avLst/>
          </a:prstGeom>
          <a:noFill/>
          <a:ln w="38100">
            <a:solidFill>
              <a:srgbClr val="FF6600"/>
            </a:solidFill>
          </a:ln>
        </p:spPr>
        <p:txBody>
          <a:bodyPr wrap="square">
            <a:spAutoFit/>
          </a:bodyPr>
          <a:lstStyle/>
          <a:p>
            <a:r>
              <a:rPr lang="es-PE" sz="1600" b="1" dirty="0"/>
              <a:t>Ciencia y Tecnología</a:t>
            </a:r>
          </a:p>
          <a:p>
            <a:endParaRPr lang="es-PE" sz="1400" dirty="0"/>
          </a:p>
          <a:p>
            <a:pPr marL="285750" indent="-285750">
              <a:buFont typeface="Wingdings" panose="05000000000000000000" pitchFamily="2" charset="2"/>
              <a:buChar char="ü"/>
            </a:pPr>
            <a:r>
              <a:rPr lang="es-PE" sz="1400" dirty="0"/>
              <a:t>34 aulas equipadas con proyectores, portátiles y pizarras interactivas</a:t>
            </a:r>
          </a:p>
          <a:p>
            <a:pPr marL="285750" indent="-285750">
              <a:buFont typeface="Wingdings" panose="05000000000000000000" pitchFamily="2" charset="2"/>
              <a:buChar char="ü"/>
            </a:pPr>
            <a:r>
              <a:rPr lang="es-PE" sz="1400" dirty="0"/>
              <a:t>Laboratorio de física</a:t>
            </a:r>
          </a:p>
          <a:p>
            <a:pPr marL="285750" indent="-285750">
              <a:buFont typeface="Wingdings" panose="05000000000000000000" pitchFamily="2" charset="2"/>
              <a:buChar char="ü"/>
            </a:pPr>
            <a:r>
              <a:rPr lang="es-PE" sz="1400" dirty="0"/>
              <a:t>Un centro multimedia, incluido el cine de video.</a:t>
            </a:r>
          </a:p>
          <a:p>
            <a:pPr marL="285750" indent="-285750">
              <a:buFont typeface="Wingdings" panose="05000000000000000000" pitchFamily="2" charset="2"/>
              <a:buChar char="ü"/>
            </a:pPr>
            <a:r>
              <a:rPr lang="es-PE" sz="1400" dirty="0"/>
              <a:t>Laboratorios digitales y de computación</a:t>
            </a:r>
          </a:p>
        </p:txBody>
      </p:sp>
      <p:sp>
        <p:nvSpPr>
          <p:cNvPr id="12" name="CuadroTexto 11">
            <a:extLst>
              <a:ext uri="{FF2B5EF4-FFF2-40B4-BE49-F238E27FC236}">
                <a16:creationId xmlns:a16="http://schemas.microsoft.com/office/drawing/2014/main" id="{849BBE84-EED7-2D12-BED3-7940300B3B9D}"/>
              </a:ext>
            </a:extLst>
          </p:cNvPr>
          <p:cNvSpPr txBox="1"/>
          <p:nvPr/>
        </p:nvSpPr>
        <p:spPr>
          <a:xfrm>
            <a:off x="3114675" y="1360616"/>
            <a:ext cx="2221871" cy="4216539"/>
          </a:xfrm>
          <a:prstGeom prst="rect">
            <a:avLst/>
          </a:prstGeom>
          <a:noFill/>
          <a:ln w="38100">
            <a:solidFill>
              <a:srgbClr val="FF6600"/>
            </a:solidFill>
          </a:ln>
        </p:spPr>
        <p:txBody>
          <a:bodyPr wrap="square">
            <a:spAutoFit/>
          </a:bodyPr>
          <a:lstStyle/>
          <a:p>
            <a:r>
              <a:rPr lang="es-PE" sz="1600" b="1" dirty="0"/>
              <a:t>Deportes</a:t>
            </a:r>
          </a:p>
          <a:p>
            <a:endParaRPr lang="es-PE" sz="1400" dirty="0"/>
          </a:p>
          <a:p>
            <a:pPr marL="285750" indent="-285750">
              <a:buFont typeface="Wingdings" panose="05000000000000000000" pitchFamily="2" charset="2"/>
              <a:buChar char="ü"/>
            </a:pPr>
            <a:r>
              <a:rPr lang="es-PE" sz="1400" dirty="0"/>
              <a:t>Natación al aire libre</a:t>
            </a:r>
          </a:p>
          <a:p>
            <a:pPr marL="285750" indent="-285750">
              <a:buFont typeface="Wingdings" panose="05000000000000000000" pitchFamily="2" charset="2"/>
              <a:buChar char="ü"/>
            </a:pPr>
            <a:r>
              <a:rPr lang="es-PE" sz="1400" dirty="0"/>
              <a:t>Ecuestre</a:t>
            </a:r>
          </a:p>
          <a:p>
            <a:pPr marL="285750" indent="-285750">
              <a:buFont typeface="Wingdings" panose="05000000000000000000" pitchFamily="2" charset="2"/>
              <a:buChar char="ü"/>
            </a:pPr>
            <a:r>
              <a:rPr lang="es-PE" sz="1400" dirty="0"/>
              <a:t>Esgrima</a:t>
            </a:r>
          </a:p>
          <a:p>
            <a:pPr marL="285750" indent="-285750">
              <a:buFont typeface="Wingdings" panose="05000000000000000000" pitchFamily="2" charset="2"/>
              <a:buChar char="ü"/>
            </a:pPr>
            <a:r>
              <a:rPr lang="es-PE" sz="1400" dirty="0"/>
              <a:t>Escalada</a:t>
            </a:r>
          </a:p>
          <a:p>
            <a:pPr marL="285750" indent="-285750">
              <a:buFont typeface="Wingdings" panose="05000000000000000000" pitchFamily="2" charset="2"/>
              <a:buChar char="ü"/>
            </a:pPr>
            <a:r>
              <a:rPr lang="es-PE" sz="1400" dirty="0"/>
              <a:t>Tenis (</a:t>
            </a:r>
            <a:r>
              <a:rPr lang="es-PE" sz="1400" dirty="0" err="1"/>
              <a:t>Outdoor</a:t>
            </a:r>
            <a:r>
              <a:rPr lang="es-PE" sz="1400" dirty="0"/>
              <a:t> e </a:t>
            </a:r>
            <a:r>
              <a:rPr lang="es-PE" sz="1400" dirty="0" err="1"/>
              <a:t>Indoor</a:t>
            </a:r>
            <a:r>
              <a:rPr lang="es-PE" sz="1400" dirty="0"/>
              <a:t>) </a:t>
            </a:r>
          </a:p>
          <a:p>
            <a:pPr marL="285750" indent="-285750">
              <a:buFont typeface="Wingdings" panose="05000000000000000000" pitchFamily="2" charset="2"/>
              <a:buChar char="ü"/>
            </a:pPr>
            <a:r>
              <a:rPr lang="es-PE" sz="1400" dirty="0"/>
              <a:t>Karting</a:t>
            </a:r>
          </a:p>
          <a:p>
            <a:pPr marL="285750" indent="-285750">
              <a:buFont typeface="Wingdings" panose="05000000000000000000" pitchFamily="2" charset="2"/>
              <a:buChar char="ü"/>
            </a:pPr>
            <a:r>
              <a:rPr lang="es-PE" sz="1400" dirty="0"/>
              <a:t>Golf</a:t>
            </a:r>
          </a:p>
          <a:p>
            <a:pPr marL="285750" indent="-285750">
              <a:buFont typeface="Wingdings" panose="05000000000000000000" pitchFamily="2" charset="2"/>
              <a:buChar char="ü"/>
            </a:pPr>
            <a:r>
              <a:rPr lang="es-PE" sz="1400" dirty="0"/>
              <a:t>Sesiones de vuelo</a:t>
            </a:r>
          </a:p>
          <a:p>
            <a:pPr marL="285750" indent="-285750">
              <a:buFont typeface="Wingdings" panose="05000000000000000000" pitchFamily="2" charset="2"/>
              <a:buChar char="ü"/>
            </a:pPr>
            <a:r>
              <a:rPr lang="es-PE" sz="1400" dirty="0"/>
              <a:t>Esquiar</a:t>
            </a:r>
          </a:p>
          <a:p>
            <a:pPr marL="285750" indent="-285750">
              <a:buFont typeface="Wingdings" panose="05000000000000000000" pitchFamily="2" charset="2"/>
              <a:buChar char="ü"/>
            </a:pPr>
            <a:r>
              <a:rPr lang="es-PE" sz="1400" dirty="0"/>
              <a:t>Estadio de atletismo</a:t>
            </a:r>
          </a:p>
          <a:p>
            <a:pPr marL="285750" indent="-285750">
              <a:buFont typeface="Wingdings" panose="05000000000000000000" pitchFamily="2" charset="2"/>
              <a:buChar char="ü"/>
            </a:pPr>
            <a:r>
              <a:rPr lang="es-PE" sz="1400" dirty="0"/>
              <a:t>Fútbol</a:t>
            </a:r>
          </a:p>
          <a:p>
            <a:pPr marL="285750" indent="-285750">
              <a:buFont typeface="Wingdings" panose="05000000000000000000" pitchFamily="2" charset="2"/>
              <a:buChar char="ü"/>
            </a:pPr>
            <a:r>
              <a:rPr lang="es-PE" sz="1400" dirty="0"/>
              <a:t>Rugby</a:t>
            </a:r>
          </a:p>
          <a:p>
            <a:pPr marL="285750" indent="-285750">
              <a:buFont typeface="Wingdings" panose="05000000000000000000" pitchFamily="2" charset="2"/>
              <a:buChar char="ü"/>
            </a:pPr>
            <a:r>
              <a:rPr lang="es-PE" sz="1400" dirty="0"/>
              <a:t>Tenis de mesa</a:t>
            </a:r>
          </a:p>
          <a:p>
            <a:pPr marL="285750" indent="-285750">
              <a:buFont typeface="Wingdings" panose="05000000000000000000" pitchFamily="2" charset="2"/>
              <a:buChar char="ü"/>
            </a:pPr>
            <a:r>
              <a:rPr lang="es-PE" sz="1400" dirty="0"/>
              <a:t>Bádminton</a:t>
            </a:r>
          </a:p>
          <a:p>
            <a:pPr marL="285750" indent="-285750">
              <a:buFont typeface="Wingdings" panose="05000000000000000000" pitchFamily="2" charset="2"/>
              <a:buChar char="ü"/>
            </a:pPr>
            <a:r>
              <a:rPr lang="es-PE" sz="1400" dirty="0"/>
              <a:t>Artes marciales</a:t>
            </a:r>
          </a:p>
          <a:p>
            <a:pPr marL="285750" indent="-285750">
              <a:buFont typeface="Wingdings" panose="05000000000000000000" pitchFamily="2" charset="2"/>
              <a:buChar char="ü"/>
            </a:pPr>
            <a:r>
              <a:rPr lang="es-PE" sz="1400" dirty="0"/>
              <a:t>Actividades físicas</a:t>
            </a:r>
          </a:p>
        </p:txBody>
      </p:sp>
      <p:pic>
        <p:nvPicPr>
          <p:cNvPr id="5" name="Imagen 4" descr="Logotipo&#10;&#10;Descripción generada automáticamente">
            <a:extLst>
              <a:ext uri="{FF2B5EF4-FFF2-40B4-BE49-F238E27FC236}">
                <a16:creationId xmlns:a16="http://schemas.microsoft.com/office/drawing/2014/main" id="{265BE472-998E-D533-835D-57CEBA480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9276" y="0"/>
            <a:ext cx="1444722" cy="1444722"/>
          </a:xfrm>
          <a:prstGeom prst="rect">
            <a:avLst/>
          </a:prstGeom>
        </p:spPr>
      </p:pic>
      <p:sp>
        <p:nvSpPr>
          <p:cNvPr id="8" name="CuadroTexto 7">
            <a:extLst>
              <a:ext uri="{FF2B5EF4-FFF2-40B4-BE49-F238E27FC236}">
                <a16:creationId xmlns:a16="http://schemas.microsoft.com/office/drawing/2014/main" id="{B25478F3-A01D-5D63-0CDB-3AE108F94075}"/>
              </a:ext>
            </a:extLst>
          </p:cNvPr>
          <p:cNvSpPr txBox="1"/>
          <p:nvPr/>
        </p:nvSpPr>
        <p:spPr>
          <a:xfrm>
            <a:off x="-186753" y="147998"/>
            <a:ext cx="5612524" cy="830997"/>
          </a:xfrm>
          <a:prstGeom prst="rect">
            <a:avLst/>
          </a:prstGeom>
          <a:noFill/>
        </p:spPr>
        <p:txBody>
          <a:bodyPr wrap="square" rtlCol="0" anchor="ctr">
            <a:spAutoFit/>
          </a:bodyPr>
          <a:lstStyle/>
          <a:p>
            <a:pPr algn="ctr"/>
            <a:r>
              <a:rPr lang="es-PE" sz="4800" b="1" dirty="0">
                <a:latin typeface="+mj-lt"/>
              </a:rPr>
              <a:t>Instalaciones</a:t>
            </a:r>
            <a:endParaRPr lang="es-PE" sz="4000" b="1" dirty="0">
              <a:latin typeface="+mj-lt"/>
            </a:endParaRPr>
          </a:p>
        </p:txBody>
      </p:sp>
    </p:spTree>
    <p:extLst>
      <p:ext uri="{BB962C8B-B14F-4D97-AF65-F5344CB8AC3E}">
        <p14:creationId xmlns:p14="http://schemas.microsoft.com/office/powerpoint/2010/main" val="84761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F6600"/>
            </a:gs>
          </a:gsLst>
          <a:lin ang="16200000" scaled="1"/>
          <a:tileRect/>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4BEC939-FFAC-0AFC-55CF-4C265BCEE467}"/>
              </a:ext>
            </a:extLst>
          </p:cNvPr>
          <p:cNvSpPr txBox="1"/>
          <p:nvPr/>
        </p:nvSpPr>
        <p:spPr>
          <a:xfrm>
            <a:off x="1816651" y="291882"/>
            <a:ext cx="5510697" cy="1384995"/>
          </a:xfrm>
          <a:prstGeom prst="rect">
            <a:avLst/>
          </a:prstGeom>
          <a:noFill/>
        </p:spPr>
        <p:txBody>
          <a:bodyPr wrap="square">
            <a:spAutoFit/>
          </a:bodyPr>
          <a:lstStyle/>
          <a:p>
            <a:pPr algn="ctr"/>
            <a:r>
              <a:rPr lang="es-PE" sz="2800" b="1" dirty="0">
                <a:effectLst/>
                <a:latin typeface="Calibri" panose="020F0502020204030204" pitchFamily="34" charset="0"/>
                <a:ea typeface="Calibri" panose="020F0502020204030204" pitchFamily="34" charset="0"/>
                <a:cs typeface="Times New Roman" panose="02020603050405020304" pitchFamily="18" charset="0"/>
              </a:rPr>
              <a:t>French </a:t>
            </a:r>
            <a:r>
              <a:rPr lang="es-PE" sz="2800" b="1" dirty="0" err="1">
                <a:effectLst/>
                <a:latin typeface="Calibri" panose="020F0502020204030204" pitchFamily="34" charset="0"/>
                <a:ea typeface="Calibri" panose="020F0502020204030204" pitchFamily="34" charset="0"/>
                <a:cs typeface="Times New Roman" panose="02020603050405020304" pitchFamily="18" charset="0"/>
              </a:rPr>
              <a:t>Classic</a:t>
            </a:r>
            <a:endParaRPr lang="es-PE"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PE" sz="2800" b="1" dirty="0">
                <a:latin typeface="Calibri" panose="020F0502020204030204" pitchFamily="34" charset="0"/>
                <a:ea typeface="Calibri" panose="020F0502020204030204" pitchFamily="34" charset="0"/>
                <a:cs typeface="Times New Roman" panose="02020603050405020304" pitchFamily="18" charset="0"/>
              </a:rPr>
              <a:t>De 7 a 17 años de edad</a:t>
            </a:r>
            <a:endParaRPr lang="es-PE" sz="2800" b="1" dirty="0">
              <a:latin typeface="Calibri" panose="020F0502020204030204" pitchFamily="34" charset="0"/>
              <a:cs typeface="Times New Roman" panose="02020603050405020304" pitchFamily="18" charset="0"/>
            </a:endParaRPr>
          </a:p>
          <a:p>
            <a:pPr algn="ctr"/>
            <a:r>
              <a:rPr lang="es-PE" sz="2800" b="1" dirty="0">
                <a:latin typeface="Calibri" panose="020F0502020204030204" pitchFamily="34" charset="0"/>
                <a:cs typeface="Times New Roman" panose="02020603050405020304" pitchFamily="18" charset="0"/>
              </a:rPr>
              <a:t>23 de Junio - 4 de agosto 2024</a:t>
            </a:r>
            <a:endParaRPr lang="es-PE" sz="2800" dirty="0"/>
          </a:p>
        </p:txBody>
      </p:sp>
      <p:pic>
        <p:nvPicPr>
          <p:cNvPr id="7" name="Imagen 6" descr="Logotipo&#10;&#10;Descripción generada automáticamente">
            <a:extLst>
              <a:ext uri="{FF2B5EF4-FFF2-40B4-BE49-F238E27FC236}">
                <a16:creationId xmlns:a16="http://schemas.microsoft.com/office/drawing/2014/main" id="{28264A07-EEE5-D07B-3001-EB1ED0DCF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899" y="97948"/>
            <a:ext cx="1444722" cy="1444722"/>
          </a:xfrm>
          <a:prstGeom prst="rect">
            <a:avLst/>
          </a:prstGeom>
        </p:spPr>
      </p:pic>
      <p:pic>
        <p:nvPicPr>
          <p:cNvPr id="9" name="Imagen 8">
            <a:extLst>
              <a:ext uri="{FF2B5EF4-FFF2-40B4-BE49-F238E27FC236}">
                <a16:creationId xmlns:a16="http://schemas.microsoft.com/office/drawing/2014/main" id="{7C742E14-2115-AA14-D497-2E0278F22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458" y="6426178"/>
            <a:ext cx="5239019" cy="431822"/>
          </a:xfrm>
          <a:prstGeom prst="rect">
            <a:avLst/>
          </a:prstGeom>
        </p:spPr>
      </p:pic>
      <p:sp>
        <p:nvSpPr>
          <p:cNvPr id="4" name="CuadroTexto 3">
            <a:extLst>
              <a:ext uri="{FF2B5EF4-FFF2-40B4-BE49-F238E27FC236}">
                <a16:creationId xmlns:a16="http://schemas.microsoft.com/office/drawing/2014/main" id="{51E507CA-1FC1-B957-F47F-5BD8D3B4C052}"/>
              </a:ext>
            </a:extLst>
          </p:cNvPr>
          <p:cNvSpPr txBox="1"/>
          <p:nvPr/>
        </p:nvSpPr>
        <p:spPr>
          <a:xfrm>
            <a:off x="1578242" y="1989556"/>
            <a:ext cx="6322722" cy="584775"/>
          </a:xfrm>
          <a:prstGeom prst="rect">
            <a:avLst/>
          </a:prstGeom>
          <a:noFill/>
        </p:spPr>
        <p:txBody>
          <a:bodyPr wrap="square">
            <a:spAutoFit/>
          </a:bodyPr>
          <a:lstStyle/>
          <a:p>
            <a:pPr algn="ctr"/>
            <a:r>
              <a:rPr lang="es-PE" sz="3200" b="1" dirty="0">
                <a:effectLst/>
                <a:latin typeface="Calibri" panose="020F0502020204030204" pitchFamily="34" charset="0"/>
                <a:ea typeface="Calibri" panose="020F0502020204030204" pitchFamily="34" charset="0"/>
                <a:cs typeface="Times New Roman" panose="02020603050405020304" pitchFamily="18" charset="0"/>
              </a:rPr>
              <a:t>Cursos de Francés</a:t>
            </a:r>
            <a:endParaRPr lang="es-PE" sz="3200" dirty="0"/>
          </a:p>
        </p:txBody>
      </p:sp>
      <p:sp>
        <p:nvSpPr>
          <p:cNvPr id="11" name="CuadroTexto 10">
            <a:extLst>
              <a:ext uri="{FF2B5EF4-FFF2-40B4-BE49-F238E27FC236}">
                <a16:creationId xmlns:a16="http://schemas.microsoft.com/office/drawing/2014/main" id="{0C4B9209-5B32-2BCB-0B3A-F60790B543DA}"/>
              </a:ext>
            </a:extLst>
          </p:cNvPr>
          <p:cNvSpPr txBox="1"/>
          <p:nvPr/>
        </p:nvSpPr>
        <p:spPr>
          <a:xfrm>
            <a:off x="1596162" y="2944995"/>
            <a:ext cx="6322722" cy="584775"/>
          </a:xfrm>
          <a:prstGeom prst="rect">
            <a:avLst/>
          </a:prstGeom>
          <a:noFill/>
        </p:spPr>
        <p:txBody>
          <a:bodyPr wrap="square">
            <a:spAutoFit/>
          </a:bodyPr>
          <a:lstStyle/>
          <a:p>
            <a:pPr algn="ctr"/>
            <a:r>
              <a:rPr lang="es-PE" sz="3200" b="1" dirty="0">
                <a:effectLst/>
                <a:latin typeface="Calibri" panose="020F0502020204030204" pitchFamily="34" charset="0"/>
                <a:ea typeface="Calibri" panose="020F0502020204030204" pitchFamily="34" charset="0"/>
                <a:cs typeface="Times New Roman" panose="02020603050405020304" pitchFamily="18" charset="0"/>
              </a:rPr>
              <a:t>Actividades y Deportes</a:t>
            </a:r>
            <a:endParaRPr lang="es-PE" sz="3200" dirty="0"/>
          </a:p>
        </p:txBody>
      </p:sp>
      <p:sp>
        <p:nvSpPr>
          <p:cNvPr id="12" name="CuadroTexto 11">
            <a:extLst>
              <a:ext uri="{FF2B5EF4-FFF2-40B4-BE49-F238E27FC236}">
                <a16:creationId xmlns:a16="http://schemas.microsoft.com/office/drawing/2014/main" id="{3B81C7BF-CDA7-BFEE-6C1D-121B854B50F7}"/>
              </a:ext>
            </a:extLst>
          </p:cNvPr>
          <p:cNvSpPr txBox="1"/>
          <p:nvPr/>
        </p:nvSpPr>
        <p:spPr>
          <a:xfrm>
            <a:off x="1596162" y="3872118"/>
            <a:ext cx="6322722" cy="584775"/>
          </a:xfrm>
          <a:prstGeom prst="rect">
            <a:avLst/>
          </a:prstGeom>
          <a:noFill/>
        </p:spPr>
        <p:txBody>
          <a:bodyPr wrap="square">
            <a:spAutoFit/>
          </a:bodyPr>
          <a:lstStyle/>
          <a:p>
            <a:pPr algn="ctr"/>
            <a:r>
              <a:rPr lang="es-PE" sz="3200" b="1" dirty="0">
                <a:effectLst/>
                <a:latin typeface="Calibri" panose="020F0502020204030204" pitchFamily="34" charset="0"/>
                <a:ea typeface="Calibri" panose="020F0502020204030204" pitchFamily="34" charset="0"/>
                <a:cs typeface="Times New Roman" panose="02020603050405020304" pitchFamily="18" charset="0"/>
              </a:rPr>
              <a:t>Excursiones</a:t>
            </a:r>
            <a:endParaRPr lang="es-PE" sz="3200" dirty="0"/>
          </a:p>
        </p:txBody>
      </p:sp>
      <p:pic>
        <p:nvPicPr>
          <p:cNvPr id="3" name="Imagen 2">
            <a:extLst>
              <a:ext uri="{FF2B5EF4-FFF2-40B4-BE49-F238E27FC236}">
                <a16:creationId xmlns:a16="http://schemas.microsoft.com/office/drawing/2014/main" id="{37ADD428-9706-ED87-9919-5C65B5863388}"/>
              </a:ext>
            </a:extLst>
          </p:cNvPr>
          <p:cNvPicPr>
            <a:picLocks noChangeAspect="1"/>
          </p:cNvPicPr>
          <p:nvPr/>
        </p:nvPicPr>
        <p:blipFill>
          <a:blip r:embed="rId4"/>
          <a:stretch>
            <a:fillRect/>
          </a:stretch>
        </p:blipFill>
        <p:spPr>
          <a:xfrm>
            <a:off x="1982213" y="1989557"/>
            <a:ext cx="789766" cy="2614397"/>
          </a:xfrm>
          <a:prstGeom prst="rect">
            <a:avLst/>
          </a:prstGeom>
          <a:effectLst>
            <a:softEdge rad="63500"/>
          </a:effectLst>
        </p:spPr>
      </p:pic>
      <p:sp>
        <p:nvSpPr>
          <p:cNvPr id="14" name="CuadroTexto 13">
            <a:extLst>
              <a:ext uri="{FF2B5EF4-FFF2-40B4-BE49-F238E27FC236}">
                <a16:creationId xmlns:a16="http://schemas.microsoft.com/office/drawing/2014/main" id="{59518E58-A5A7-F95B-A156-9100F356C72B}"/>
              </a:ext>
            </a:extLst>
          </p:cNvPr>
          <p:cNvSpPr txBox="1"/>
          <p:nvPr/>
        </p:nvSpPr>
        <p:spPr>
          <a:xfrm>
            <a:off x="2" y="5110567"/>
            <a:ext cx="9143998" cy="923330"/>
          </a:xfrm>
          <a:prstGeom prst="rect">
            <a:avLst/>
          </a:prstGeom>
          <a:noFill/>
        </p:spPr>
        <p:txBody>
          <a:bodyPr wrap="square">
            <a:spAutoFit/>
          </a:bodyPr>
          <a:lstStyle/>
          <a:p>
            <a:pPr algn="ctr"/>
            <a:r>
              <a:rPr lang="es-ES" b="1" dirty="0"/>
              <a:t>El curso intensivo de francés está dirigido a jóvenes de 7 a 17 años que deseen descubrir o mejorar sus conocimientos del idioma francés aprovechando un variado programa de actividades culturales, lúdicas y deportivas.</a:t>
            </a:r>
            <a:endParaRPr lang="es-PE" b="1" dirty="0"/>
          </a:p>
        </p:txBody>
      </p:sp>
    </p:spTree>
    <p:extLst>
      <p:ext uri="{BB962C8B-B14F-4D97-AF65-F5344CB8AC3E}">
        <p14:creationId xmlns:p14="http://schemas.microsoft.com/office/powerpoint/2010/main" val="972637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5000">
              <a:srgbClr val="FF6600"/>
            </a:gs>
          </a:gsLst>
          <a:lin ang="16200000" scaled="1"/>
          <a:tileRect/>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1C53AF-1FFF-1614-51FE-180BD1977AA5}"/>
              </a:ext>
            </a:extLst>
          </p:cNvPr>
          <p:cNvSpPr txBox="1"/>
          <p:nvPr/>
        </p:nvSpPr>
        <p:spPr>
          <a:xfrm>
            <a:off x="1765738" y="50006"/>
            <a:ext cx="5612524" cy="830997"/>
          </a:xfrm>
          <a:prstGeom prst="rect">
            <a:avLst/>
          </a:prstGeom>
          <a:noFill/>
        </p:spPr>
        <p:txBody>
          <a:bodyPr wrap="square" rtlCol="0" anchor="ctr">
            <a:spAutoFit/>
          </a:bodyPr>
          <a:lstStyle/>
          <a:p>
            <a:pPr algn="ctr"/>
            <a:r>
              <a:rPr lang="es-PE" sz="4800" b="1" dirty="0">
                <a:latin typeface="+mj-lt"/>
              </a:rPr>
              <a:t>FECHAS Y TARIFAS</a:t>
            </a:r>
            <a:endParaRPr lang="es-PE" sz="4000" b="1" dirty="0">
              <a:latin typeface="+mj-lt"/>
            </a:endParaRPr>
          </a:p>
        </p:txBody>
      </p:sp>
      <p:sp>
        <p:nvSpPr>
          <p:cNvPr id="6" name="CuadroTexto 5">
            <a:extLst>
              <a:ext uri="{FF2B5EF4-FFF2-40B4-BE49-F238E27FC236}">
                <a16:creationId xmlns:a16="http://schemas.microsoft.com/office/drawing/2014/main" id="{9544FCAD-1EDC-0504-1AEC-7BBD38C6B307}"/>
              </a:ext>
            </a:extLst>
          </p:cNvPr>
          <p:cNvSpPr txBox="1"/>
          <p:nvPr/>
        </p:nvSpPr>
        <p:spPr>
          <a:xfrm>
            <a:off x="202361" y="3165965"/>
            <a:ext cx="4896351" cy="2031325"/>
          </a:xfrm>
          <a:prstGeom prst="rect">
            <a:avLst/>
          </a:prstGeom>
          <a:noFill/>
        </p:spPr>
        <p:txBody>
          <a:bodyPr wrap="square">
            <a:spAutoFit/>
          </a:bodyPr>
          <a:lstStyle/>
          <a:p>
            <a:r>
              <a:rPr lang="es-ES" b="1" dirty="0"/>
              <a:t>El programa pedagógico se basa en 4 pilares principales.</a:t>
            </a:r>
          </a:p>
          <a:p>
            <a:pPr marL="285750" indent="-285750">
              <a:buFont typeface="Arial" panose="020B0604020202020204" pitchFamily="34" charset="0"/>
              <a:buChar char="•"/>
            </a:pPr>
            <a:r>
              <a:rPr lang="es-ES" dirty="0"/>
              <a:t>Una prueba de nivel de francés a la llegada.</a:t>
            </a:r>
          </a:p>
          <a:p>
            <a:pPr marL="285750" indent="-285750">
              <a:buFont typeface="Arial" panose="020B0604020202020204" pitchFamily="34" charset="0"/>
              <a:buChar char="•"/>
            </a:pPr>
            <a:r>
              <a:rPr lang="es-ES" dirty="0"/>
              <a:t>32 horas de lecciones de francés en un período de 2 semanas.</a:t>
            </a:r>
          </a:p>
          <a:p>
            <a:pPr marL="285750" indent="-285750">
              <a:buFont typeface="Arial" panose="020B0604020202020204" pitchFamily="34" charset="0"/>
              <a:buChar char="•"/>
            </a:pPr>
            <a:r>
              <a:rPr lang="es-ES" dirty="0"/>
              <a:t>4 excursiones en un período de 2 semanas.</a:t>
            </a:r>
          </a:p>
          <a:p>
            <a:pPr marL="285750" indent="-285750">
              <a:buFont typeface="Arial" panose="020B0604020202020204" pitchFamily="34" charset="0"/>
              <a:buChar char="•"/>
            </a:pPr>
            <a:r>
              <a:rPr lang="es-ES" dirty="0"/>
              <a:t>Deportes y actividades en francés.</a:t>
            </a:r>
            <a:endParaRPr lang="es-PE" dirty="0"/>
          </a:p>
        </p:txBody>
      </p:sp>
      <p:pic>
        <p:nvPicPr>
          <p:cNvPr id="10" name="Imagen 9" descr="Logotipo&#10;&#10;Descripción generada automáticamente">
            <a:extLst>
              <a:ext uri="{FF2B5EF4-FFF2-40B4-BE49-F238E27FC236}">
                <a16:creationId xmlns:a16="http://schemas.microsoft.com/office/drawing/2014/main" id="{3EFF6BE8-AFBD-EDC0-AE8C-7E1F73C0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276" y="0"/>
            <a:ext cx="1444722" cy="1444722"/>
          </a:xfrm>
          <a:prstGeom prst="rect">
            <a:avLst/>
          </a:prstGeom>
        </p:spPr>
      </p:pic>
      <p:sp>
        <p:nvSpPr>
          <p:cNvPr id="12" name="CuadroTexto 11">
            <a:extLst>
              <a:ext uri="{FF2B5EF4-FFF2-40B4-BE49-F238E27FC236}">
                <a16:creationId xmlns:a16="http://schemas.microsoft.com/office/drawing/2014/main" id="{2855184F-E1E2-549C-EDAA-8CFE6E8E56B7}"/>
              </a:ext>
            </a:extLst>
          </p:cNvPr>
          <p:cNvSpPr txBox="1"/>
          <p:nvPr/>
        </p:nvSpPr>
        <p:spPr>
          <a:xfrm>
            <a:off x="202361" y="5409598"/>
            <a:ext cx="5594540" cy="1077218"/>
          </a:xfrm>
          <a:prstGeom prst="rect">
            <a:avLst/>
          </a:prstGeom>
          <a:noFill/>
        </p:spPr>
        <p:txBody>
          <a:bodyPr wrap="square">
            <a:spAutoFit/>
          </a:bodyPr>
          <a:lstStyle/>
          <a:p>
            <a:pPr algn="ctr"/>
            <a:r>
              <a:rPr lang="es-ES" sz="1600" dirty="0"/>
              <a:t>Los estudiantes tendrán actividades lingüísticas y actividades multideportivas por la tarde. Los profesores y amas de casa supervisan estas actividades. Un informe de competencia lingüística al final del curso y un certificado del curso.</a:t>
            </a:r>
            <a:endParaRPr lang="es-PE" sz="1600" dirty="0"/>
          </a:p>
        </p:txBody>
      </p:sp>
      <p:graphicFrame>
        <p:nvGraphicFramePr>
          <p:cNvPr id="3" name="Tabla 2">
            <a:extLst>
              <a:ext uri="{FF2B5EF4-FFF2-40B4-BE49-F238E27FC236}">
                <a16:creationId xmlns:a16="http://schemas.microsoft.com/office/drawing/2014/main" id="{7A8CA017-4B54-33CA-28D6-A71BF0AA054E}"/>
              </a:ext>
            </a:extLst>
          </p:cNvPr>
          <p:cNvGraphicFramePr>
            <a:graphicFrameLocks noGrp="1"/>
          </p:cNvGraphicFramePr>
          <p:nvPr>
            <p:extLst>
              <p:ext uri="{D42A27DB-BD31-4B8C-83A1-F6EECF244321}">
                <p14:modId xmlns:p14="http://schemas.microsoft.com/office/powerpoint/2010/main" val="3617129257"/>
              </p:ext>
            </p:extLst>
          </p:nvPr>
        </p:nvGraphicFramePr>
        <p:xfrm>
          <a:off x="202361" y="927842"/>
          <a:ext cx="4298618" cy="2067016"/>
        </p:xfrm>
        <a:graphic>
          <a:graphicData uri="http://schemas.openxmlformats.org/drawingml/2006/table">
            <a:tbl>
              <a:tblPr>
                <a:tableStyleId>{5C22544A-7EE6-4342-B048-85BDC9FD1C3A}</a:tableStyleId>
              </a:tblPr>
              <a:tblGrid>
                <a:gridCol w="3237231">
                  <a:extLst>
                    <a:ext uri="{9D8B030D-6E8A-4147-A177-3AD203B41FA5}">
                      <a16:colId xmlns:a16="http://schemas.microsoft.com/office/drawing/2014/main" val="2878817348"/>
                    </a:ext>
                  </a:extLst>
                </a:gridCol>
                <a:gridCol w="1061387">
                  <a:extLst>
                    <a:ext uri="{9D8B030D-6E8A-4147-A177-3AD203B41FA5}">
                      <a16:colId xmlns:a16="http://schemas.microsoft.com/office/drawing/2014/main" val="1712211383"/>
                    </a:ext>
                  </a:extLst>
                </a:gridCol>
              </a:tblGrid>
              <a:tr h="258377">
                <a:tc>
                  <a:txBody>
                    <a:bodyPr/>
                    <a:lstStyle/>
                    <a:p>
                      <a:pPr algn="ctr" fontAlgn="ctr"/>
                      <a:r>
                        <a:rPr lang="es-PE" sz="1600" b="1" u="none" strike="noStrike" dirty="0">
                          <a:effectLst/>
                        </a:rPr>
                        <a:t>Fechas</a:t>
                      </a:r>
                      <a:endParaRPr lang="es-PE" sz="1600" b="1"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s-PE" sz="1600" b="1" u="none" strike="noStrike" dirty="0">
                          <a:effectLst/>
                        </a:rPr>
                        <a:t>Tarifa</a:t>
                      </a:r>
                      <a:endParaRPr lang="es-PE" sz="1600" b="1"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1240194"/>
                  </a:ext>
                </a:extLst>
              </a:tr>
              <a:tr h="258377">
                <a:tc>
                  <a:txBody>
                    <a:bodyPr/>
                    <a:lstStyle/>
                    <a:p>
                      <a:pPr algn="l" fontAlgn="b"/>
                      <a:r>
                        <a:rPr lang="es-PE" sz="1600" b="1" u="none" strike="noStrike" dirty="0">
                          <a:effectLst/>
                        </a:rPr>
                        <a:t>Mínimo 2 semanas, hasta 6 semanas.</a:t>
                      </a:r>
                      <a:endParaRPr lang="es-PE" sz="1600" b="1"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PE"/>
                    </a:p>
                  </a:txBody>
                  <a:tcPr/>
                </a:tc>
                <a:extLst>
                  <a:ext uri="{0D108BD9-81ED-4DB2-BD59-A6C34878D82A}">
                    <a16:rowId xmlns:a16="http://schemas.microsoft.com/office/drawing/2014/main" val="1543376289"/>
                  </a:ext>
                </a:extLst>
              </a:tr>
              <a:tr h="258377">
                <a:tc>
                  <a:txBody>
                    <a:bodyPr/>
                    <a:lstStyle/>
                    <a:p>
                      <a:pPr algn="ctr" fontAlgn="b"/>
                      <a:r>
                        <a:rPr lang="es-PE" sz="1600" u="none" strike="noStrike" dirty="0">
                          <a:effectLst/>
                        </a:rPr>
                        <a:t>Sesión 1</a:t>
                      </a:r>
                      <a:endParaRPr lang="es-PE" sz="16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PE" sz="1600" u="none" strike="noStrike" dirty="0">
                          <a:effectLst/>
                        </a:rPr>
                        <a:t>2 Semanas</a:t>
                      </a:r>
                      <a:endParaRPr lang="es-PE" sz="16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7754139"/>
                  </a:ext>
                </a:extLst>
              </a:tr>
              <a:tr h="258377">
                <a:tc>
                  <a:txBody>
                    <a:bodyPr/>
                    <a:lstStyle/>
                    <a:p>
                      <a:pPr algn="l" fontAlgn="b"/>
                      <a:r>
                        <a:rPr lang="es-PE" sz="1600" u="none" strike="noStrike">
                          <a:effectLst/>
                        </a:rPr>
                        <a:t>23 Junio - 7 Julio</a:t>
                      </a:r>
                      <a:endParaRPr lang="es-PE" sz="16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PE" sz="1600" u="none" strike="noStrike">
                          <a:effectLst/>
                        </a:rPr>
                        <a:t>3,300 €</a:t>
                      </a:r>
                      <a:endParaRPr lang="es-PE" sz="16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7895220"/>
                  </a:ext>
                </a:extLst>
              </a:tr>
              <a:tr h="258377">
                <a:tc>
                  <a:txBody>
                    <a:bodyPr/>
                    <a:lstStyle/>
                    <a:p>
                      <a:pPr algn="ctr" fontAlgn="b"/>
                      <a:r>
                        <a:rPr lang="es-PE" sz="1600" u="none" strike="noStrike" dirty="0">
                          <a:effectLst/>
                        </a:rPr>
                        <a:t>Sesión 2 </a:t>
                      </a:r>
                      <a:endParaRPr lang="es-PE" sz="16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PE" sz="1600" u="none" strike="noStrike">
                          <a:effectLst/>
                        </a:rPr>
                        <a:t>4 Semanas</a:t>
                      </a:r>
                      <a:endParaRPr lang="es-PE" sz="16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3231576"/>
                  </a:ext>
                </a:extLst>
              </a:tr>
              <a:tr h="258377">
                <a:tc>
                  <a:txBody>
                    <a:bodyPr/>
                    <a:lstStyle/>
                    <a:p>
                      <a:pPr algn="l" fontAlgn="b"/>
                      <a:r>
                        <a:rPr lang="es-PE" sz="1600" u="none" strike="noStrike">
                          <a:effectLst/>
                        </a:rPr>
                        <a:t>7 Julio - 21 Julio</a:t>
                      </a:r>
                      <a:endParaRPr lang="es-PE" sz="16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PE" sz="1600" u="none" strike="noStrike">
                          <a:effectLst/>
                        </a:rPr>
                        <a:t>6,100 €</a:t>
                      </a:r>
                      <a:endParaRPr lang="es-PE" sz="16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427269"/>
                  </a:ext>
                </a:extLst>
              </a:tr>
              <a:tr h="258377">
                <a:tc>
                  <a:txBody>
                    <a:bodyPr/>
                    <a:lstStyle/>
                    <a:p>
                      <a:pPr algn="ctr" fontAlgn="b"/>
                      <a:r>
                        <a:rPr lang="es-PE" sz="1600" u="none" strike="noStrike" dirty="0">
                          <a:effectLst/>
                        </a:rPr>
                        <a:t>Sesión 3</a:t>
                      </a:r>
                      <a:endParaRPr lang="es-PE" sz="16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PE" sz="1600" u="none" strike="noStrike">
                          <a:effectLst/>
                        </a:rPr>
                        <a:t>6 Semanas</a:t>
                      </a:r>
                      <a:endParaRPr lang="es-PE" sz="16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5060537"/>
                  </a:ext>
                </a:extLst>
              </a:tr>
              <a:tr h="258377">
                <a:tc>
                  <a:txBody>
                    <a:bodyPr/>
                    <a:lstStyle/>
                    <a:p>
                      <a:pPr algn="l" fontAlgn="b"/>
                      <a:r>
                        <a:rPr lang="es-PE" sz="1600" u="none" strike="noStrike">
                          <a:effectLst/>
                        </a:rPr>
                        <a:t>21 Julio - 4 Agosto</a:t>
                      </a:r>
                      <a:endParaRPr lang="es-PE" sz="16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PE" sz="1600" u="none" strike="noStrike" dirty="0">
                          <a:effectLst/>
                        </a:rPr>
                        <a:t>8,500 €</a:t>
                      </a:r>
                      <a:endParaRPr lang="es-PE" sz="16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9279413"/>
                  </a:ext>
                </a:extLst>
              </a:tr>
            </a:tbl>
          </a:graphicData>
        </a:graphic>
      </p:graphicFrame>
      <p:sp>
        <p:nvSpPr>
          <p:cNvPr id="7" name="CuadroTexto 6">
            <a:extLst>
              <a:ext uri="{FF2B5EF4-FFF2-40B4-BE49-F238E27FC236}">
                <a16:creationId xmlns:a16="http://schemas.microsoft.com/office/drawing/2014/main" id="{481E2DE6-05BF-EB3D-7D56-28CD6C0F8A70}"/>
              </a:ext>
            </a:extLst>
          </p:cNvPr>
          <p:cNvSpPr txBox="1"/>
          <p:nvPr/>
        </p:nvSpPr>
        <p:spPr>
          <a:xfrm>
            <a:off x="4769039" y="1405949"/>
            <a:ext cx="3327131" cy="1200329"/>
          </a:xfrm>
          <a:prstGeom prst="rect">
            <a:avLst/>
          </a:prstGeom>
          <a:noFill/>
        </p:spPr>
        <p:txBody>
          <a:bodyPr wrap="square">
            <a:spAutoFit/>
          </a:bodyPr>
          <a:lstStyle/>
          <a:p>
            <a:pPr algn="ctr"/>
            <a:r>
              <a:rPr lang="es-PE" dirty="0"/>
              <a:t>Campamento de 4 semanas solo desde:</a:t>
            </a:r>
          </a:p>
          <a:p>
            <a:pPr algn="ctr"/>
            <a:r>
              <a:rPr lang="es-PE" dirty="0"/>
              <a:t>23 de junio al 21 de julio</a:t>
            </a:r>
          </a:p>
          <a:p>
            <a:pPr algn="ctr"/>
            <a:r>
              <a:rPr lang="es-PE" dirty="0"/>
              <a:t>7 de julio al 4 de agosto</a:t>
            </a:r>
          </a:p>
        </p:txBody>
      </p:sp>
      <p:pic>
        <p:nvPicPr>
          <p:cNvPr id="9" name="Imagen 8">
            <a:extLst>
              <a:ext uri="{FF2B5EF4-FFF2-40B4-BE49-F238E27FC236}">
                <a16:creationId xmlns:a16="http://schemas.microsoft.com/office/drawing/2014/main" id="{4F579F0A-64E1-5905-4BC4-8AC5608EDE44}"/>
              </a:ext>
            </a:extLst>
          </p:cNvPr>
          <p:cNvPicPr>
            <a:picLocks noChangeAspect="1"/>
          </p:cNvPicPr>
          <p:nvPr/>
        </p:nvPicPr>
        <p:blipFill>
          <a:blip r:embed="rId3"/>
          <a:stretch>
            <a:fillRect/>
          </a:stretch>
        </p:blipFill>
        <p:spPr>
          <a:xfrm>
            <a:off x="6011363" y="2850671"/>
            <a:ext cx="2674018" cy="3565357"/>
          </a:xfrm>
          <a:prstGeom prst="roundRect">
            <a:avLst/>
          </a:prstGeom>
          <a:ln w="57150">
            <a:solidFill>
              <a:srgbClr val="FF6600"/>
            </a:solidFill>
          </a:ln>
        </p:spPr>
      </p:pic>
    </p:spTree>
    <p:extLst>
      <p:ext uri="{BB962C8B-B14F-4D97-AF65-F5344CB8AC3E}">
        <p14:creationId xmlns:p14="http://schemas.microsoft.com/office/powerpoint/2010/main" val="266469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95000">
              <a:srgbClr val="FF6600"/>
            </a:gs>
          </a:gsLst>
          <a:lin ang="16200000" scaled="1"/>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BE056A-DE42-C8D5-C1DB-600814A86631}"/>
              </a:ext>
            </a:extLst>
          </p:cNvPr>
          <p:cNvSpPr txBox="1"/>
          <p:nvPr/>
        </p:nvSpPr>
        <p:spPr>
          <a:xfrm>
            <a:off x="859983" y="74276"/>
            <a:ext cx="6890222" cy="1200329"/>
          </a:xfrm>
          <a:prstGeom prst="rect">
            <a:avLst/>
          </a:prstGeom>
          <a:noFill/>
        </p:spPr>
        <p:txBody>
          <a:bodyPr wrap="square">
            <a:spAutoFit/>
          </a:bodyPr>
          <a:lstStyle/>
          <a:p>
            <a:pPr algn="ctr"/>
            <a:r>
              <a:rPr lang="es-PE" sz="2400" b="1" dirty="0">
                <a:effectLst/>
                <a:latin typeface="Calibri" panose="020F0502020204030204" pitchFamily="34" charset="0"/>
                <a:ea typeface="Calibri" panose="020F0502020204030204" pitchFamily="34" charset="0"/>
                <a:cs typeface="Times New Roman" panose="02020603050405020304" pitchFamily="18" charset="0"/>
              </a:rPr>
              <a:t>Frances + Actividades</a:t>
            </a:r>
          </a:p>
          <a:p>
            <a:pPr algn="ctr"/>
            <a:r>
              <a:rPr lang="es-PE" sz="2400" b="1" dirty="0">
                <a:latin typeface="Calibri" panose="020F0502020204030204" pitchFamily="34" charset="0"/>
                <a:ea typeface="Calibri" panose="020F0502020204030204" pitchFamily="34" charset="0"/>
                <a:cs typeface="Times New Roman" panose="02020603050405020304" pitchFamily="18" charset="0"/>
              </a:rPr>
              <a:t>De 12 a 17 años de edad</a:t>
            </a:r>
            <a:endParaRPr lang="es-PE" sz="2400" b="1" dirty="0">
              <a:latin typeface="Calibri" panose="020F0502020204030204" pitchFamily="34" charset="0"/>
              <a:cs typeface="Times New Roman" panose="02020603050405020304" pitchFamily="18" charset="0"/>
            </a:endParaRPr>
          </a:p>
          <a:p>
            <a:pPr algn="ctr"/>
            <a:r>
              <a:rPr lang="es-PE" sz="2400" b="1" dirty="0">
                <a:latin typeface="Calibri" panose="020F0502020204030204" pitchFamily="34" charset="0"/>
                <a:cs typeface="Times New Roman" panose="02020603050405020304" pitchFamily="18" charset="0"/>
              </a:rPr>
              <a:t>7 de Julio - 4 de agosto 2024</a:t>
            </a:r>
            <a:endParaRPr lang="es-PE" sz="2400" dirty="0"/>
          </a:p>
        </p:txBody>
      </p:sp>
      <p:pic>
        <p:nvPicPr>
          <p:cNvPr id="5" name="Imagen 4" descr="Logotipo&#10;&#10;Descripción generada automáticamente">
            <a:extLst>
              <a:ext uri="{FF2B5EF4-FFF2-40B4-BE49-F238E27FC236}">
                <a16:creationId xmlns:a16="http://schemas.microsoft.com/office/drawing/2014/main" id="{191978C0-971A-0871-5758-C5F7CC7EC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899" y="97948"/>
            <a:ext cx="1444722" cy="1444722"/>
          </a:xfrm>
          <a:prstGeom prst="rect">
            <a:avLst/>
          </a:prstGeom>
        </p:spPr>
      </p:pic>
      <p:graphicFrame>
        <p:nvGraphicFramePr>
          <p:cNvPr id="6" name="Tabla 5">
            <a:extLst>
              <a:ext uri="{FF2B5EF4-FFF2-40B4-BE49-F238E27FC236}">
                <a16:creationId xmlns:a16="http://schemas.microsoft.com/office/drawing/2014/main" id="{122C0A8C-AED6-D1F9-CF8A-5F126B28C49C}"/>
              </a:ext>
            </a:extLst>
          </p:cNvPr>
          <p:cNvGraphicFramePr>
            <a:graphicFrameLocks noGrp="1"/>
          </p:cNvGraphicFramePr>
          <p:nvPr>
            <p:extLst>
              <p:ext uri="{D42A27DB-BD31-4B8C-83A1-F6EECF244321}">
                <p14:modId xmlns:p14="http://schemas.microsoft.com/office/powerpoint/2010/main" val="1138735647"/>
              </p:ext>
            </p:extLst>
          </p:nvPr>
        </p:nvGraphicFramePr>
        <p:xfrm>
          <a:off x="2831480" y="1364039"/>
          <a:ext cx="3481037" cy="1408824"/>
        </p:xfrm>
        <a:graphic>
          <a:graphicData uri="http://schemas.openxmlformats.org/drawingml/2006/table">
            <a:tbl>
              <a:tblPr>
                <a:tableStyleId>{5C22544A-7EE6-4342-B048-85BDC9FD1C3A}</a:tableStyleId>
              </a:tblPr>
              <a:tblGrid>
                <a:gridCol w="2621522">
                  <a:extLst>
                    <a:ext uri="{9D8B030D-6E8A-4147-A177-3AD203B41FA5}">
                      <a16:colId xmlns:a16="http://schemas.microsoft.com/office/drawing/2014/main" val="3369612905"/>
                    </a:ext>
                  </a:extLst>
                </a:gridCol>
                <a:gridCol w="859515">
                  <a:extLst>
                    <a:ext uri="{9D8B030D-6E8A-4147-A177-3AD203B41FA5}">
                      <a16:colId xmlns:a16="http://schemas.microsoft.com/office/drawing/2014/main" val="2012825234"/>
                    </a:ext>
                  </a:extLst>
                </a:gridCol>
              </a:tblGrid>
              <a:tr h="234804">
                <a:tc>
                  <a:txBody>
                    <a:bodyPr/>
                    <a:lstStyle/>
                    <a:p>
                      <a:pPr algn="ctr" fontAlgn="ctr"/>
                      <a:r>
                        <a:rPr lang="es-PE" sz="1400" b="1" u="none" strike="noStrike" dirty="0">
                          <a:effectLst/>
                        </a:rPr>
                        <a:t>Fechas</a:t>
                      </a:r>
                      <a:endParaRPr lang="es-PE" sz="1400" b="1"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s-PE" sz="1400" b="1" u="none" strike="noStrike" dirty="0">
                          <a:effectLst/>
                        </a:rPr>
                        <a:t>Tarifa</a:t>
                      </a:r>
                      <a:endParaRPr lang="es-PE" sz="1400" b="1"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4772738"/>
                  </a:ext>
                </a:extLst>
              </a:tr>
              <a:tr h="234804">
                <a:tc>
                  <a:txBody>
                    <a:bodyPr/>
                    <a:lstStyle/>
                    <a:p>
                      <a:pPr algn="ctr" fontAlgn="b"/>
                      <a:r>
                        <a:rPr lang="es-PE" sz="1400" b="1" u="none" strike="noStrike" dirty="0">
                          <a:effectLst/>
                        </a:rPr>
                        <a:t>2 o 4 semanas</a:t>
                      </a:r>
                      <a:endParaRPr lang="es-PE" sz="1400" b="1"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PE"/>
                    </a:p>
                  </a:txBody>
                  <a:tcPr/>
                </a:tc>
                <a:extLst>
                  <a:ext uri="{0D108BD9-81ED-4DB2-BD59-A6C34878D82A}">
                    <a16:rowId xmlns:a16="http://schemas.microsoft.com/office/drawing/2014/main" val="3409600895"/>
                  </a:ext>
                </a:extLst>
              </a:tr>
              <a:tr h="234804">
                <a:tc>
                  <a:txBody>
                    <a:bodyPr/>
                    <a:lstStyle/>
                    <a:p>
                      <a:pPr algn="l" fontAlgn="b"/>
                      <a:r>
                        <a:rPr lang="es-PE" sz="1400" u="none" strike="noStrike" dirty="0" err="1">
                          <a:effectLst/>
                        </a:rPr>
                        <a:t>Sesion</a:t>
                      </a:r>
                      <a:r>
                        <a:rPr lang="es-PE" sz="1400" u="none" strike="noStrike" dirty="0">
                          <a:effectLst/>
                        </a:rPr>
                        <a:t> 1</a:t>
                      </a:r>
                      <a:endParaRPr lang="es-PE"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PE" sz="1400" u="none" strike="noStrike" dirty="0">
                          <a:effectLst/>
                        </a:rPr>
                        <a:t>2 Semanas</a:t>
                      </a:r>
                      <a:endParaRPr lang="es-PE"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1586423"/>
                  </a:ext>
                </a:extLst>
              </a:tr>
              <a:tr h="234804">
                <a:tc>
                  <a:txBody>
                    <a:bodyPr/>
                    <a:lstStyle/>
                    <a:p>
                      <a:pPr algn="l" fontAlgn="b"/>
                      <a:r>
                        <a:rPr lang="es-PE" sz="1400" u="none" strike="noStrike" dirty="0">
                          <a:effectLst/>
                        </a:rPr>
                        <a:t>7 Julio - 21 Julio</a:t>
                      </a:r>
                      <a:endParaRPr lang="es-PE"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PE" sz="1400" u="none" strike="noStrike" dirty="0">
                          <a:effectLst/>
                        </a:rPr>
                        <a:t>4,100 €</a:t>
                      </a:r>
                      <a:endParaRPr lang="es-PE"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6579144"/>
                  </a:ext>
                </a:extLst>
              </a:tr>
              <a:tr h="234804">
                <a:tc>
                  <a:txBody>
                    <a:bodyPr/>
                    <a:lstStyle/>
                    <a:p>
                      <a:pPr algn="l" fontAlgn="b"/>
                      <a:r>
                        <a:rPr lang="es-PE" sz="1400" u="none" strike="noStrike" dirty="0" err="1">
                          <a:effectLst/>
                        </a:rPr>
                        <a:t>Sesion</a:t>
                      </a:r>
                      <a:r>
                        <a:rPr lang="es-PE" sz="1400" u="none" strike="noStrike" dirty="0">
                          <a:effectLst/>
                        </a:rPr>
                        <a:t> 2 </a:t>
                      </a:r>
                      <a:endParaRPr lang="es-PE"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PE" sz="1400" u="none" strike="noStrike" dirty="0">
                          <a:effectLst/>
                        </a:rPr>
                        <a:t>4 Semanas</a:t>
                      </a:r>
                      <a:endParaRPr lang="es-PE"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5948577"/>
                  </a:ext>
                </a:extLst>
              </a:tr>
              <a:tr h="234804">
                <a:tc>
                  <a:txBody>
                    <a:bodyPr/>
                    <a:lstStyle/>
                    <a:p>
                      <a:pPr algn="l" fontAlgn="b"/>
                      <a:r>
                        <a:rPr lang="es-PE" sz="1400" u="none" strike="noStrike" dirty="0">
                          <a:effectLst/>
                        </a:rPr>
                        <a:t>21 Julio - 4 Agosto</a:t>
                      </a:r>
                      <a:endParaRPr lang="es-PE"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PE" sz="1400" u="none" strike="noStrike" dirty="0">
                          <a:effectLst/>
                        </a:rPr>
                        <a:t>7,700 €</a:t>
                      </a:r>
                      <a:endParaRPr lang="es-PE"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0257102"/>
                  </a:ext>
                </a:extLst>
              </a:tr>
            </a:tbl>
          </a:graphicData>
        </a:graphic>
      </p:graphicFrame>
      <p:pic>
        <p:nvPicPr>
          <p:cNvPr id="8" name="Imagen 7">
            <a:extLst>
              <a:ext uri="{FF2B5EF4-FFF2-40B4-BE49-F238E27FC236}">
                <a16:creationId xmlns:a16="http://schemas.microsoft.com/office/drawing/2014/main" id="{A5BD958E-CA6A-132C-1C1A-E9986083BE34}"/>
              </a:ext>
            </a:extLst>
          </p:cNvPr>
          <p:cNvPicPr>
            <a:picLocks noChangeAspect="1"/>
          </p:cNvPicPr>
          <p:nvPr/>
        </p:nvPicPr>
        <p:blipFill>
          <a:blip r:embed="rId3"/>
          <a:stretch>
            <a:fillRect/>
          </a:stretch>
        </p:blipFill>
        <p:spPr>
          <a:xfrm>
            <a:off x="1338652" y="2915998"/>
            <a:ext cx="1155032" cy="1537543"/>
          </a:xfrm>
          <a:prstGeom prst="ellipse">
            <a:avLst/>
          </a:prstGeom>
        </p:spPr>
      </p:pic>
      <p:sp>
        <p:nvSpPr>
          <p:cNvPr id="11" name="CuadroTexto 10">
            <a:extLst>
              <a:ext uri="{FF2B5EF4-FFF2-40B4-BE49-F238E27FC236}">
                <a16:creationId xmlns:a16="http://schemas.microsoft.com/office/drawing/2014/main" id="{A13B8F68-CC85-DDF7-B360-0D7AF2891ADF}"/>
              </a:ext>
            </a:extLst>
          </p:cNvPr>
          <p:cNvSpPr txBox="1"/>
          <p:nvPr/>
        </p:nvSpPr>
        <p:spPr>
          <a:xfrm>
            <a:off x="957636" y="4453541"/>
            <a:ext cx="1917063" cy="523220"/>
          </a:xfrm>
          <a:prstGeom prst="rect">
            <a:avLst/>
          </a:prstGeom>
          <a:noFill/>
        </p:spPr>
        <p:txBody>
          <a:bodyPr wrap="none" rtlCol="0">
            <a:spAutoFit/>
          </a:bodyPr>
          <a:lstStyle/>
          <a:p>
            <a:pPr algn="ctr"/>
            <a:r>
              <a:rPr lang="es-PE" sz="1400" b="1" dirty="0"/>
              <a:t>TENNIS</a:t>
            </a:r>
          </a:p>
          <a:p>
            <a:pPr algn="ctr"/>
            <a:r>
              <a:rPr lang="es-PE" sz="1400" dirty="0"/>
              <a:t>12 horas por 2 semanas</a:t>
            </a:r>
          </a:p>
        </p:txBody>
      </p:sp>
      <p:pic>
        <p:nvPicPr>
          <p:cNvPr id="13" name="Imagen 12">
            <a:extLst>
              <a:ext uri="{FF2B5EF4-FFF2-40B4-BE49-F238E27FC236}">
                <a16:creationId xmlns:a16="http://schemas.microsoft.com/office/drawing/2014/main" id="{1690B82E-C29F-6FCE-DD73-CB6B96841470}"/>
              </a:ext>
            </a:extLst>
          </p:cNvPr>
          <p:cNvPicPr>
            <a:picLocks noChangeAspect="1"/>
          </p:cNvPicPr>
          <p:nvPr/>
        </p:nvPicPr>
        <p:blipFill>
          <a:blip r:embed="rId4"/>
          <a:stretch>
            <a:fillRect/>
          </a:stretch>
        </p:blipFill>
        <p:spPr>
          <a:xfrm>
            <a:off x="1114661" y="4995330"/>
            <a:ext cx="1603012" cy="1265174"/>
          </a:xfrm>
          <a:prstGeom prst="ellipse">
            <a:avLst/>
          </a:prstGeom>
        </p:spPr>
      </p:pic>
      <p:sp>
        <p:nvSpPr>
          <p:cNvPr id="14" name="CuadroTexto 13">
            <a:extLst>
              <a:ext uri="{FF2B5EF4-FFF2-40B4-BE49-F238E27FC236}">
                <a16:creationId xmlns:a16="http://schemas.microsoft.com/office/drawing/2014/main" id="{B3A68F66-FFDF-686F-347E-E23B3E1028F1}"/>
              </a:ext>
            </a:extLst>
          </p:cNvPr>
          <p:cNvSpPr txBox="1"/>
          <p:nvPr/>
        </p:nvSpPr>
        <p:spPr>
          <a:xfrm>
            <a:off x="957635" y="6279073"/>
            <a:ext cx="1917063" cy="523220"/>
          </a:xfrm>
          <a:prstGeom prst="rect">
            <a:avLst/>
          </a:prstGeom>
          <a:noFill/>
        </p:spPr>
        <p:txBody>
          <a:bodyPr wrap="none" rtlCol="0">
            <a:spAutoFit/>
          </a:bodyPr>
          <a:lstStyle/>
          <a:p>
            <a:pPr algn="ctr"/>
            <a:r>
              <a:rPr lang="es-PE" sz="1400" b="1" dirty="0"/>
              <a:t>RELAJACION</a:t>
            </a:r>
          </a:p>
          <a:p>
            <a:pPr algn="ctr"/>
            <a:r>
              <a:rPr lang="es-PE" sz="1400" dirty="0"/>
              <a:t>12 horas por 2 semanas</a:t>
            </a:r>
          </a:p>
        </p:txBody>
      </p:sp>
      <p:pic>
        <p:nvPicPr>
          <p:cNvPr id="16" name="Imagen 15">
            <a:extLst>
              <a:ext uri="{FF2B5EF4-FFF2-40B4-BE49-F238E27FC236}">
                <a16:creationId xmlns:a16="http://schemas.microsoft.com/office/drawing/2014/main" id="{FD6C0E5F-06EB-8B99-ECE1-E89EF44C4E3F}"/>
              </a:ext>
            </a:extLst>
          </p:cNvPr>
          <p:cNvPicPr>
            <a:picLocks noChangeAspect="1"/>
          </p:cNvPicPr>
          <p:nvPr/>
        </p:nvPicPr>
        <p:blipFill>
          <a:blip r:embed="rId5"/>
          <a:stretch>
            <a:fillRect/>
          </a:stretch>
        </p:blipFill>
        <p:spPr>
          <a:xfrm>
            <a:off x="3762973" y="2935877"/>
            <a:ext cx="1618054" cy="1290785"/>
          </a:xfrm>
          <a:prstGeom prst="ellipse">
            <a:avLst/>
          </a:prstGeom>
        </p:spPr>
      </p:pic>
      <p:pic>
        <p:nvPicPr>
          <p:cNvPr id="18" name="Imagen 17">
            <a:extLst>
              <a:ext uri="{FF2B5EF4-FFF2-40B4-BE49-F238E27FC236}">
                <a16:creationId xmlns:a16="http://schemas.microsoft.com/office/drawing/2014/main" id="{2DEA6E58-0EA9-4461-D774-E71DD78AAAD6}"/>
              </a:ext>
            </a:extLst>
          </p:cNvPr>
          <p:cNvPicPr>
            <a:picLocks noChangeAspect="1"/>
          </p:cNvPicPr>
          <p:nvPr/>
        </p:nvPicPr>
        <p:blipFill>
          <a:blip r:embed="rId6"/>
          <a:stretch>
            <a:fillRect/>
          </a:stretch>
        </p:blipFill>
        <p:spPr>
          <a:xfrm>
            <a:off x="3674383" y="5030051"/>
            <a:ext cx="1795234" cy="1195731"/>
          </a:xfrm>
          <a:prstGeom prst="ellipse">
            <a:avLst/>
          </a:prstGeom>
        </p:spPr>
      </p:pic>
      <p:pic>
        <p:nvPicPr>
          <p:cNvPr id="20" name="Imagen 19">
            <a:extLst>
              <a:ext uri="{FF2B5EF4-FFF2-40B4-BE49-F238E27FC236}">
                <a16:creationId xmlns:a16="http://schemas.microsoft.com/office/drawing/2014/main" id="{80A7B52B-F448-710B-6795-C5858758FECF}"/>
              </a:ext>
            </a:extLst>
          </p:cNvPr>
          <p:cNvPicPr>
            <a:picLocks noChangeAspect="1"/>
          </p:cNvPicPr>
          <p:nvPr/>
        </p:nvPicPr>
        <p:blipFill>
          <a:blip r:embed="rId7"/>
          <a:stretch>
            <a:fillRect/>
          </a:stretch>
        </p:blipFill>
        <p:spPr>
          <a:xfrm>
            <a:off x="6541108" y="3039376"/>
            <a:ext cx="1724780" cy="1290785"/>
          </a:xfrm>
          <a:prstGeom prst="ellipse">
            <a:avLst/>
          </a:prstGeom>
        </p:spPr>
      </p:pic>
      <p:pic>
        <p:nvPicPr>
          <p:cNvPr id="24" name="Imagen 23">
            <a:extLst>
              <a:ext uri="{FF2B5EF4-FFF2-40B4-BE49-F238E27FC236}">
                <a16:creationId xmlns:a16="http://schemas.microsoft.com/office/drawing/2014/main" id="{4125B8F8-2922-4529-D272-D082A3CE5508}"/>
              </a:ext>
            </a:extLst>
          </p:cNvPr>
          <p:cNvPicPr>
            <a:picLocks noChangeAspect="1"/>
          </p:cNvPicPr>
          <p:nvPr/>
        </p:nvPicPr>
        <p:blipFill>
          <a:blip r:embed="rId8"/>
          <a:stretch>
            <a:fillRect/>
          </a:stretch>
        </p:blipFill>
        <p:spPr>
          <a:xfrm>
            <a:off x="6601956" y="4995330"/>
            <a:ext cx="1603084" cy="1200329"/>
          </a:xfrm>
          <a:prstGeom prst="ellipse">
            <a:avLst/>
          </a:prstGeom>
        </p:spPr>
      </p:pic>
      <p:sp>
        <p:nvSpPr>
          <p:cNvPr id="25" name="CuadroTexto 24">
            <a:extLst>
              <a:ext uri="{FF2B5EF4-FFF2-40B4-BE49-F238E27FC236}">
                <a16:creationId xmlns:a16="http://schemas.microsoft.com/office/drawing/2014/main" id="{AEAB32A2-80B1-9F41-A688-C2D6316D6384}"/>
              </a:ext>
            </a:extLst>
          </p:cNvPr>
          <p:cNvSpPr txBox="1"/>
          <p:nvPr/>
        </p:nvSpPr>
        <p:spPr>
          <a:xfrm>
            <a:off x="3613468" y="4362331"/>
            <a:ext cx="1917063" cy="523220"/>
          </a:xfrm>
          <a:prstGeom prst="rect">
            <a:avLst/>
          </a:prstGeom>
          <a:noFill/>
        </p:spPr>
        <p:txBody>
          <a:bodyPr wrap="none" rtlCol="0">
            <a:spAutoFit/>
          </a:bodyPr>
          <a:lstStyle/>
          <a:p>
            <a:pPr algn="ctr"/>
            <a:r>
              <a:rPr lang="es-PE" sz="1400" b="1" dirty="0"/>
              <a:t>DANZA</a:t>
            </a:r>
          </a:p>
          <a:p>
            <a:pPr algn="ctr"/>
            <a:r>
              <a:rPr lang="es-PE" sz="1400" dirty="0"/>
              <a:t>12 horas por 2 semanas</a:t>
            </a:r>
          </a:p>
        </p:txBody>
      </p:sp>
      <p:sp>
        <p:nvSpPr>
          <p:cNvPr id="26" name="CuadroTexto 25">
            <a:extLst>
              <a:ext uri="{FF2B5EF4-FFF2-40B4-BE49-F238E27FC236}">
                <a16:creationId xmlns:a16="http://schemas.microsoft.com/office/drawing/2014/main" id="{EF333A74-675F-E384-CFD4-D7DE4D611217}"/>
              </a:ext>
            </a:extLst>
          </p:cNvPr>
          <p:cNvSpPr txBox="1"/>
          <p:nvPr/>
        </p:nvSpPr>
        <p:spPr>
          <a:xfrm>
            <a:off x="3613468" y="6260504"/>
            <a:ext cx="1917063" cy="523220"/>
          </a:xfrm>
          <a:prstGeom prst="rect">
            <a:avLst/>
          </a:prstGeom>
          <a:noFill/>
        </p:spPr>
        <p:txBody>
          <a:bodyPr wrap="none" rtlCol="0">
            <a:spAutoFit/>
          </a:bodyPr>
          <a:lstStyle/>
          <a:p>
            <a:pPr algn="ctr"/>
            <a:r>
              <a:rPr lang="es-PE" sz="1400" b="1" dirty="0"/>
              <a:t>ARTES</a:t>
            </a:r>
          </a:p>
          <a:p>
            <a:pPr algn="ctr"/>
            <a:r>
              <a:rPr lang="es-PE" sz="1400" dirty="0"/>
              <a:t>12 horas por 2 semanas</a:t>
            </a:r>
          </a:p>
        </p:txBody>
      </p:sp>
      <p:sp>
        <p:nvSpPr>
          <p:cNvPr id="27" name="CuadroTexto 26">
            <a:extLst>
              <a:ext uri="{FF2B5EF4-FFF2-40B4-BE49-F238E27FC236}">
                <a16:creationId xmlns:a16="http://schemas.microsoft.com/office/drawing/2014/main" id="{BBED96F8-A96F-4B7B-D2FE-1C79A43A7648}"/>
              </a:ext>
            </a:extLst>
          </p:cNvPr>
          <p:cNvSpPr txBox="1"/>
          <p:nvPr/>
        </p:nvSpPr>
        <p:spPr>
          <a:xfrm>
            <a:off x="6444966" y="4362331"/>
            <a:ext cx="1917063" cy="523220"/>
          </a:xfrm>
          <a:prstGeom prst="rect">
            <a:avLst/>
          </a:prstGeom>
          <a:noFill/>
        </p:spPr>
        <p:txBody>
          <a:bodyPr wrap="none" rtlCol="0">
            <a:spAutoFit/>
          </a:bodyPr>
          <a:lstStyle/>
          <a:p>
            <a:pPr algn="ctr"/>
            <a:r>
              <a:rPr lang="es-PE" sz="1400" b="1" dirty="0"/>
              <a:t>COCINA</a:t>
            </a:r>
          </a:p>
          <a:p>
            <a:pPr algn="ctr"/>
            <a:r>
              <a:rPr lang="es-PE" sz="1400" dirty="0"/>
              <a:t>12 horas por 2 semanas</a:t>
            </a:r>
          </a:p>
        </p:txBody>
      </p:sp>
      <p:sp>
        <p:nvSpPr>
          <p:cNvPr id="28" name="CuadroTexto 27">
            <a:extLst>
              <a:ext uri="{FF2B5EF4-FFF2-40B4-BE49-F238E27FC236}">
                <a16:creationId xmlns:a16="http://schemas.microsoft.com/office/drawing/2014/main" id="{0893CE0C-1EAE-CB75-2EF5-A8B1290C0E65}"/>
              </a:ext>
            </a:extLst>
          </p:cNvPr>
          <p:cNvSpPr txBox="1"/>
          <p:nvPr/>
        </p:nvSpPr>
        <p:spPr>
          <a:xfrm>
            <a:off x="6444966" y="6225782"/>
            <a:ext cx="1917063" cy="523220"/>
          </a:xfrm>
          <a:prstGeom prst="rect">
            <a:avLst/>
          </a:prstGeom>
          <a:noFill/>
        </p:spPr>
        <p:txBody>
          <a:bodyPr wrap="none" rtlCol="0">
            <a:spAutoFit/>
          </a:bodyPr>
          <a:lstStyle/>
          <a:p>
            <a:pPr algn="ctr"/>
            <a:r>
              <a:rPr lang="es-PE" sz="1400" b="1" dirty="0"/>
              <a:t>EQUITACION</a:t>
            </a:r>
          </a:p>
          <a:p>
            <a:pPr algn="ctr"/>
            <a:r>
              <a:rPr lang="es-PE" sz="1400" dirty="0"/>
              <a:t>12 horas por 2 semanas</a:t>
            </a:r>
          </a:p>
        </p:txBody>
      </p:sp>
    </p:spTree>
    <p:extLst>
      <p:ext uri="{BB962C8B-B14F-4D97-AF65-F5344CB8AC3E}">
        <p14:creationId xmlns:p14="http://schemas.microsoft.com/office/powerpoint/2010/main" val="2745479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95000">
              <a:srgbClr val="FF6600"/>
            </a:gs>
          </a:gsLst>
          <a:lin ang="16200000" scaled="1"/>
        </a:gra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86626EC-A3C3-029B-BD23-6C2962188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34" y="6449837"/>
            <a:ext cx="4483223" cy="369526"/>
          </a:xfrm>
          <a:prstGeom prst="rect">
            <a:avLst/>
          </a:prstGeom>
        </p:spPr>
      </p:pic>
      <p:graphicFrame>
        <p:nvGraphicFramePr>
          <p:cNvPr id="2" name="Tabla 1">
            <a:extLst>
              <a:ext uri="{FF2B5EF4-FFF2-40B4-BE49-F238E27FC236}">
                <a16:creationId xmlns:a16="http://schemas.microsoft.com/office/drawing/2014/main" id="{119D24BE-689A-B1F9-4121-797DF4F029C2}"/>
              </a:ext>
            </a:extLst>
          </p:cNvPr>
          <p:cNvGraphicFramePr>
            <a:graphicFrameLocks noGrp="1"/>
          </p:cNvGraphicFramePr>
          <p:nvPr>
            <p:extLst>
              <p:ext uri="{D42A27DB-BD31-4B8C-83A1-F6EECF244321}">
                <p14:modId xmlns:p14="http://schemas.microsoft.com/office/powerpoint/2010/main" val="3142928963"/>
              </p:ext>
            </p:extLst>
          </p:nvPr>
        </p:nvGraphicFramePr>
        <p:xfrm>
          <a:off x="216434" y="1654322"/>
          <a:ext cx="3668385" cy="3800475"/>
        </p:xfrm>
        <a:graphic>
          <a:graphicData uri="http://schemas.openxmlformats.org/drawingml/2006/table">
            <a:tbl>
              <a:tblPr>
                <a:tableStyleId>{5C22544A-7EE6-4342-B048-85BDC9FD1C3A}</a:tableStyleId>
              </a:tblPr>
              <a:tblGrid>
                <a:gridCol w="1082918">
                  <a:extLst>
                    <a:ext uri="{9D8B030D-6E8A-4147-A177-3AD203B41FA5}">
                      <a16:colId xmlns:a16="http://schemas.microsoft.com/office/drawing/2014/main" val="1332131109"/>
                    </a:ext>
                  </a:extLst>
                </a:gridCol>
                <a:gridCol w="2585467">
                  <a:extLst>
                    <a:ext uri="{9D8B030D-6E8A-4147-A177-3AD203B41FA5}">
                      <a16:colId xmlns:a16="http://schemas.microsoft.com/office/drawing/2014/main" val="3338237337"/>
                    </a:ext>
                  </a:extLst>
                </a:gridCol>
              </a:tblGrid>
              <a:tr h="190500">
                <a:tc>
                  <a:txBody>
                    <a:bodyPr/>
                    <a:lstStyle/>
                    <a:p>
                      <a:pPr algn="ctr" fontAlgn="ctr"/>
                      <a:r>
                        <a:rPr lang="es-PE" sz="1600" u="none" strike="noStrike">
                          <a:effectLst/>
                        </a:rPr>
                        <a:t>26 de Junio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a:effectLst/>
                        </a:rPr>
                        <a:t>Museo Grevin</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3443667"/>
                  </a:ext>
                </a:extLst>
              </a:tr>
              <a:tr h="190500">
                <a:tc>
                  <a:txBody>
                    <a:bodyPr/>
                    <a:lstStyle/>
                    <a:p>
                      <a:pPr algn="ctr" fontAlgn="ctr"/>
                      <a:r>
                        <a:rPr lang="es-PE" sz="1600" u="none" strike="noStrike">
                          <a:effectLst/>
                        </a:rPr>
                        <a:t>29 de Junio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a:effectLst/>
                        </a:rPr>
                        <a:t>Center Parc</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6599092"/>
                  </a:ext>
                </a:extLst>
              </a:tr>
              <a:tr h="190500">
                <a:tc rowSpan="2">
                  <a:txBody>
                    <a:bodyPr/>
                    <a:lstStyle/>
                    <a:p>
                      <a:pPr algn="ctr" fontAlgn="ctr"/>
                      <a:r>
                        <a:rPr lang="es-PE" sz="1600" u="none" strike="noStrike">
                          <a:effectLst/>
                        </a:rPr>
                        <a:t>3 de Julio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a:effectLst/>
                        </a:rPr>
                        <a:t>Le Mans, 24h (13/17 años)</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205555"/>
                  </a:ext>
                </a:extLst>
              </a:tr>
              <a:tr h="190500">
                <a:tc vMerge="1">
                  <a:txBody>
                    <a:bodyPr/>
                    <a:lstStyle/>
                    <a:p>
                      <a:endParaRPr lang="es-PE"/>
                    </a:p>
                  </a:txBody>
                  <a:tcPr/>
                </a:tc>
                <a:tc>
                  <a:txBody>
                    <a:bodyPr/>
                    <a:lstStyle/>
                    <a:p>
                      <a:pPr algn="ctr" fontAlgn="ctr"/>
                      <a:r>
                        <a:rPr lang="es-PE" sz="1600" u="none" strike="noStrike">
                          <a:effectLst/>
                        </a:rPr>
                        <a:t>Festyland (7/12 años)</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7198454"/>
                  </a:ext>
                </a:extLst>
              </a:tr>
              <a:tr h="190500">
                <a:tc>
                  <a:txBody>
                    <a:bodyPr/>
                    <a:lstStyle/>
                    <a:p>
                      <a:pPr algn="ctr" fontAlgn="ctr"/>
                      <a:r>
                        <a:rPr lang="es-PE" sz="1600" u="none" strike="noStrike">
                          <a:effectLst/>
                        </a:rPr>
                        <a:t>6 de Julio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dirty="0" err="1">
                          <a:effectLst/>
                        </a:rPr>
                        <a:t>Asterix</a:t>
                      </a:r>
                      <a:r>
                        <a:rPr lang="es-PE" sz="1600" u="none" strike="noStrike" dirty="0">
                          <a:effectLst/>
                        </a:rPr>
                        <a:t> Park</a:t>
                      </a:r>
                      <a:endParaRPr lang="es-PE"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4721325"/>
                  </a:ext>
                </a:extLst>
              </a:tr>
              <a:tr h="190500">
                <a:tc rowSpan="2">
                  <a:txBody>
                    <a:bodyPr/>
                    <a:lstStyle/>
                    <a:p>
                      <a:pPr algn="ctr" fontAlgn="ctr"/>
                      <a:r>
                        <a:rPr lang="es-PE" sz="1600" u="none" strike="noStrike">
                          <a:effectLst/>
                        </a:rPr>
                        <a:t>10 de Julio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a:effectLst/>
                        </a:rPr>
                        <a:t>Rouen (13/17 años)</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0579568"/>
                  </a:ext>
                </a:extLst>
              </a:tr>
              <a:tr h="190500">
                <a:tc vMerge="1">
                  <a:txBody>
                    <a:bodyPr/>
                    <a:lstStyle/>
                    <a:p>
                      <a:endParaRPr lang="es-PE"/>
                    </a:p>
                  </a:txBody>
                  <a:tcPr/>
                </a:tc>
                <a:tc>
                  <a:txBody>
                    <a:bodyPr/>
                    <a:lstStyle/>
                    <a:p>
                      <a:pPr algn="ctr" fontAlgn="ctr"/>
                      <a:r>
                        <a:rPr lang="es-PE" sz="1600" u="none" strike="noStrike">
                          <a:effectLst/>
                        </a:rPr>
                        <a:t>Terra Botanica (7/12 años)</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0890821"/>
                  </a:ext>
                </a:extLst>
              </a:tr>
              <a:tr h="190500">
                <a:tc>
                  <a:txBody>
                    <a:bodyPr/>
                    <a:lstStyle/>
                    <a:p>
                      <a:pPr algn="ctr" fontAlgn="ctr"/>
                      <a:r>
                        <a:rPr lang="es-PE" sz="1600" u="none" strike="noStrike">
                          <a:effectLst/>
                        </a:rPr>
                        <a:t>13 de Julio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a:effectLst/>
                        </a:rPr>
                        <a:t>Digny Tree Climbing</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3205012"/>
                  </a:ext>
                </a:extLst>
              </a:tr>
              <a:tr h="190500">
                <a:tc rowSpan="2">
                  <a:txBody>
                    <a:bodyPr/>
                    <a:lstStyle/>
                    <a:p>
                      <a:pPr algn="ctr" fontAlgn="ctr"/>
                      <a:r>
                        <a:rPr lang="es-PE" sz="1600" u="none" strike="noStrike">
                          <a:effectLst/>
                        </a:rPr>
                        <a:t>17 de Julio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a:effectLst/>
                        </a:rPr>
                        <a:t>Chartres (13/17 años)</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3471138"/>
                  </a:ext>
                </a:extLst>
              </a:tr>
              <a:tr h="190500">
                <a:tc vMerge="1">
                  <a:txBody>
                    <a:bodyPr/>
                    <a:lstStyle/>
                    <a:p>
                      <a:endParaRPr lang="es-PE"/>
                    </a:p>
                  </a:txBody>
                  <a:tcPr/>
                </a:tc>
                <a:tc>
                  <a:txBody>
                    <a:bodyPr/>
                    <a:lstStyle/>
                    <a:p>
                      <a:pPr algn="ctr" fontAlgn="ctr"/>
                      <a:r>
                        <a:rPr lang="es-PE" sz="1600" u="none" strike="noStrike">
                          <a:effectLst/>
                        </a:rPr>
                        <a:t>Frances miniature (7/12 años)</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392383"/>
                  </a:ext>
                </a:extLst>
              </a:tr>
              <a:tr h="190500">
                <a:tc>
                  <a:txBody>
                    <a:bodyPr/>
                    <a:lstStyle/>
                    <a:p>
                      <a:pPr algn="ctr" fontAlgn="ctr"/>
                      <a:r>
                        <a:rPr lang="es-PE" sz="1600" u="none" strike="noStrike">
                          <a:effectLst/>
                        </a:rPr>
                        <a:t>20 de Julio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dirty="0">
                          <a:effectLst/>
                        </a:rPr>
                        <a:t>Disneyland</a:t>
                      </a:r>
                      <a:endParaRPr lang="es-PE"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09445"/>
                  </a:ext>
                </a:extLst>
              </a:tr>
              <a:tr h="190500">
                <a:tc>
                  <a:txBody>
                    <a:bodyPr/>
                    <a:lstStyle/>
                    <a:p>
                      <a:pPr algn="ctr" fontAlgn="ctr"/>
                      <a:r>
                        <a:rPr lang="es-PE" sz="1600" u="none" strike="noStrike">
                          <a:effectLst/>
                        </a:rPr>
                        <a:t>24 de Julio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a:effectLst/>
                        </a:rPr>
                        <a:t>Giverny</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8562356"/>
                  </a:ext>
                </a:extLst>
              </a:tr>
              <a:tr h="190500">
                <a:tc>
                  <a:txBody>
                    <a:bodyPr/>
                    <a:lstStyle/>
                    <a:p>
                      <a:pPr algn="ctr" fontAlgn="ctr"/>
                      <a:r>
                        <a:rPr lang="es-PE" sz="1600" u="none" strike="noStrike">
                          <a:effectLst/>
                        </a:rPr>
                        <a:t>27 de Julio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a:effectLst/>
                        </a:rPr>
                        <a:t>Laser Game + Rouen</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6745550"/>
                  </a:ext>
                </a:extLst>
              </a:tr>
              <a:tr h="190500">
                <a:tc>
                  <a:txBody>
                    <a:bodyPr/>
                    <a:lstStyle/>
                    <a:p>
                      <a:pPr algn="ctr" fontAlgn="ctr"/>
                      <a:r>
                        <a:rPr lang="es-PE" sz="1600" u="none" strike="noStrike">
                          <a:effectLst/>
                        </a:rPr>
                        <a:t>31 de Julio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600" u="none" strike="noStrike">
                          <a:effectLst/>
                        </a:rPr>
                        <a:t>Chateau du Champs de Bataille</a:t>
                      </a:r>
                      <a:endParaRPr lang="fr-FR"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8421982"/>
                  </a:ext>
                </a:extLst>
              </a:tr>
              <a:tr h="190500">
                <a:tc>
                  <a:txBody>
                    <a:bodyPr/>
                    <a:lstStyle/>
                    <a:p>
                      <a:pPr algn="ctr" fontAlgn="ctr"/>
                      <a:r>
                        <a:rPr lang="es-PE" sz="1600" u="none" strike="noStrike">
                          <a:effectLst/>
                        </a:rPr>
                        <a:t>3 de Agosto</a:t>
                      </a:r>
                      <a:endParaRPr lang="es-PE"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PE" sz="1600" u="none" strike="noStrike" dirty="0">
                          <a:effectLst/>
                        </a:rPr>
                        <a:t>Deauville - </a:t>
                      </a:r>
                      <a:r>
                        <a:rPr lang="es-PE" sz="1600" u="none" strike="noStrike" dirty="0" err="1">
                          <a:effectLst/>
                        </a:rPr>
                        <a:t>Honfleur</a:t>
                      </a:r>
                      <a:endParaRPr lang="es-PE"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632901"/>
                  </a:ext>
                </a:extLst>
              </a:tr>
            </a:tbl>
          </a:graphicData>
        </a:graphic>
      </p:graphicFrame>
      <p:sp>
        <p:nvSpPr>
          <p:cNvPr id="7" name="CuadroTexto 6">
            <a:extLst>
              <a:ext uri="{FF2B5EF4-FFF2-40B4-BE49-F238E27FC236}">
                <a16:creationId xmlns:a16="http://schemas.microsoft.com/office/drawing/2014/main" id="{E7C7F58A-25F5-89D5-4C33-6846C895F35D}"/>
              </a:ext>
            </a:extLst>
          </p:cNvPr>
          <p:cNvSpPr txBox="1"/>
          <p:nvPr/>
        </p:nvSpPr>
        <p:spPr>
          <a:xfrm>
            <a:off x="-35033" y="315699"/>
            <a:ext cx="9144000" cy="769441"/>
          </a:xfrm>
          <a:prstGeom prst="rect">
            <a:avLst/>
          </a:prstGeom>
          <a:noFill/>
        </p:spPr>
        <p:txBody>
          <a:bodyPr wrap="square">
            <a:spAutoFit/>
          </a:bodyPr>
          <a:lstStyle/>
          <a:p>
            <a:pPr algn="ctr"/>
            <a:r>
              <a:rPr lang="es-PE" sz="4400" b="1" dirty="0">
                <a:effectLst/>
                <a:latin typeface="Calibri" panose="020F0502020204030204" pitchFamily="34" charset="0"/>
                <a:ea typeface="Calibri" panose="020F0502020204030204" pitchFamily="34" charset="0"/>
                <a:cs typeface="Times New Roman" panose="02020603050405020304" pitchFamily="18" charset="0"/>
              </a:rPr>
              <a:t>Excursiones</a:t>
            </a:r>
          </a:p>
        </p:txBody>
      </p:sp>
      <p:sp>
        <p:nvSpPr>
          <p:cNvPr id="10" name="CuadroTexto 9">
            <a:extLst>
              <a:ext uri="{FF2B5EF4-FFF2-40B4-BE49-F238E27FC236}">
                <a16:creationId xmlns:a16="http://schemas.microsoft.com/office/drawing/2014/main" id="{BCE7D915-98F3-102E-65D2-083AF9A20CF9}"/>
              </a:ext>
            </a:extLst>
          </p:cNvPr>
          <p:cNvSpPr txBox="1"/>
          <p:nvPr/>
        </p:nvSpPr>
        <p:spPr>
          <a:xfrm>
            <a:off x="3990509" y="1528762"/>
            <a:ext cx="4937057" cy="1200329"/>
          </a:xfrm>
          <a:prstGeom prst="rect">
            <a:avLst/>
          </a:prstGeom>
          <a:noFill/>
        </p:spPr>
        <p:txBody>
          <a:bodyPr wrap="square">
            <a:spAutoFit/>
          </a:bodyPr>
          <a:lstStyle/>
          <a:p>
            <a:r>
              <a:rPr lang="es-PE" dirty="0"/>
              <a:t>Durante un curso de 2 semanas, los profesores o los administradores de la casa organizan y supervisan 4 inolvidables excursiones culturales y divertidas.</a:t>
            </a:r>
          </a:p>
        </p:txBody>
      </p:sp>
      <p:sp>
        <p:nvSpPr>
          <p:cNvPr id="12" name="CuadroTexto 11">
            <a:extLst>
              <a:ext uri="{FF2B5EF4-FFF2-40B4-BE49-F238E27FC236}">
                <a16:creationId xmlns:a16="http://schemas.microsoft.com/office/drawing/2014/main" id="{3F47BC91-A4E8-8967-B77F-388BB477DBD0}"/>
              </a:ext>
            </a:extLst>
          </p:cNvPr>
          <p:cNvSpPr txBox="1"/>
          <p:nvPr/>
        </p:nvSpPr>
        <p:spPr>
          <a:xfrm>
            <a:off x="3990508" y="2729091"/>
            <a:ext cx="4937057" cy="1754326"/>
          </a:xfrm>
          <a:prstGeom prst="rect">
            <a:avLst/>
          </a:prstGeom>
          <a:noFill/>
        </p:spPr>
        <p:txBody>
          <a:bodyPr wrap="square">
            <a:spAutoFit/>
          </a:bodyPr>
          <a:lstStyle/>
          <a:p>
            <a:r>
              <a:rPr lang="es-PE" dirty="0"/>
              <a:t>Los estudiantes tendrán la oportunidad de descubrir sitios normandos famosos y lugares de patrimonio francés, como </a:t>
            </a:r>
            <a:r>
              <a:rPr lang="es-PE" dirty="0" err="1"/>
              <a:t>Giverny</a:t>
            </a:r>
            <a:r>
              <a:rPr lang="es-PE" dirty="0"/>
              <a:t> o Deauville. Pero también salidas más entretenidas, como Disneyland, el parque </a:t>
            </a:r>
            <a:r>
              <a:rPr lang="es-PE" dirty="0" err="1"/>
              <a:t>Astérix</a:t>
            </a:r>
            <a:r>
              <a:rPr lang="es-PE" dirty="0"/>
              <a:t> o una tarde de escalada de árboles.</a:t>
            </a:r>
          </a:p>
        </p:txBody>
      </p:sp>
      <p:pic>
        <p:nvPicPr>
          <p:cNvPr id="13" name="Imagen 12" descr="Logotipo&#10;&#10;Descripción generada automáticamente">
            <a:extLst>
              <a:ext uri="{FF2B5EF4-FFF2-40B4-BE49-F238E27FC236}">
                <a16:creationId xmlns:a16="http://schemas.microsoft.com/office/drawing/2014/main" id="{01D70FD3-D229-BDBA-D177-6C3464E9D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111" y="84040"/>
            <a:ext cx="1444722" cy="1444722"/>
          </a:xfrm>
          <a:prstGeom prst="rect">
            <a:avLst/>
          </a:prstGeom>
        </p:spPr>
      </p:pic>
      <p:pic>
        <p:nvPicPr>
          <p:cNvPr id="15" name="Imagen 14">
            <a:extLst>
              <a:ext uri="{FF2B5EF4-FFF2-40B4-BE49-F238E27FC236}">
                <a16:creationId xmlns:a16="http://schemas.microsoft.com/office/drawing/2014/main" id="{D8F4C350-E96B-B292-A84C-C559DA771E47}"/>
              </a:ext>
            </a:extLst>
          </p:cNvPr>
          <p:cNvPicPr>
            <a:picLocks noChangeAspect="1"/>
          </p:cNvPicPr>
          <p:nvPr/>
        </p:nvPicPr>
        <p:blipFill>
          <a:blip r:embed="rId4"/>
          <a:stretch>
            <a:fillRect/>
          </a:stretch>
        </p:blipFill>
        <p:spPr>
          <a:xfrm>
            <a:off x="5259183" y="4506290"/>
            <a:ext cx="2714681" cy="2036011"/>
          </a:xfrm>
          <a:prstGeom prst="roundRect">
            <a:avLst/>
          </a:prstGeom>
          <a:ln w="38100">
            <a:solidFill>
              <a:srgbClr val="FF6600"/>
            </a:solidFill>
          </a:ln>
        </p:spPr>
      </p:pic>
    </p:spTree>
    <p:extLst>
      <p:ext uri="{BB962C8B-B14F-4D97-AF65-F5344CB8AC3E}">
        <p14:creationId xmlns:p14="http://schemas.microsoft.com/office/powerpoint/2010/main" val="2428412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Disneyland París - Paris Forever">
            <a:extLst>
              <a:ext uri="{FF2B5EF4-FFF2-40B4-BE49-F238E27FC236}">
                <a16:creationId xmlns:a16="http://schemas.microsoft.com/office/drawing/2014/main" id="{C0D7A10D-1B3B-CA26-C323-C367419823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15" r="3005" b="-1"/>
          <a:stretch/>
        </p:blipFill>
        <p:spPr bwMode="auto">
          <a:xfrm>
            <a:off x="183" y="1281"/>
            <a:ext cx="9143647" cy="6856719"/>
          </a:xfrm>
          <a:prstGeom prst="rect">
            <a:avLst/>
          </a:prstGeom>
          <a:noFill/>
          <a:extLst>
            <a:ext uri="{909E8E84-426E-40DD-AFC4-6F175D3DCCD1}">
              <a14:hiddenFill xmlns:a14="http://schemas.microsoft.com/office/drawing/2010/main">
                <a:solidFill>
                  <a:srgbClr val="FFFFFF"/>
                </a:solidFill>
              </a14:hiddenFill>
            </a:ext>
          </a:extLst>
        </p:spPr>
      </p:pic>
      <p:pic>
        <p:nvPicPr>
          <p:cNvPr id="2" name="object 3">
            <a:extLst>
              <a:ext uri="{FF2B5EF4-FFF2-40B4-BE49-F238E27FC236}">
                <a16:creationId xmlns:a16="http://schemas.microsoft.com/office/drawing/2014/main" id="{F3A8E694-D88F-4EB9-D616-396DE1C26DC3}"/>
              </a:ext>
            </a:extLst>
          </p:cNvPr>
          <p:cNvPicPr/>
          <p:nvPr/>
        </p:nvPicPr>
        <p:blipFill>
          <a:blip r:embed="rId3" cstate="print"/>
          <a:stretch>
            <a:fillRect/>
          </a:stretch>
        </p:blipFill>
        <p:spPr>
          <a:xfrm>
            <a:off x="8116138" y="43850"/>
            <a:ext cx="982471" cy="1004853"/>
          </a:xfrm>
          <a:prstGeom prst="rect">
            <a:avLst/>
          </a:prstGeom>
        </p:spPr>
      </p:pic>
      <p:sp>
        <p:nvSpPr>
          <p:cNvPr id="3" name="Rectángulo 2">
            <a:extLst>
              <a:ext uri="{FF2B5EF4-FFF2-40B4-BE49-F238E27FC236}">
                <a16:creationId xmlns:a16="http://schemas.microsoft.com/office/drawing/2014/main" id="{5A6E5DDB-D1F9-61E0-5077-A0B7791D7C8F}"/>
              </a:ext>
            </a:extLst>
          </p:cNvPr>
          <p:cNvSpPr/>
          <p:nvPr/>
        </p:nvSpPr>
        <p:spPr>
          <a:xfrm>
            <a:off x="808582" y="-97910"/>
            <a:ext cx="2466831" cy="1006527"/>
          </a:xfrm>
          <a:prstGeom prst="rect">
            <a:avLst/>
          </a:prstGeom>
          <a:noFill/>
        </p:spPr>
        <p:txBody>
          <a:bodyPr wrap="none" lIns="58643" tIns="29322" rIns="58643" bIns="29322">
            <a:spAutoFit/>
          </a:bodyPr>
          <a:lstStyle/>
          <a:p>
            <a:pPr algn="ctr"/>
            <a:r>
              <a:rPr lang="es-ES" sz="6156" dirty="0">
                <a:ln w="0"/>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Disneyland</a:t>
            </a:r>
          </a:p>
        </p:txBody>
      </p:sp>
    </p:spTree>
    <p:extLst>
      <p:ext uri="{BB962C8B-B14F-4D97-AF65-F5344CB8AC3E}">
        <p14:creationId xmlns:p14="http://schemas.microsoft.com/office/powerpoint/2010/main" val="99995433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246</TotalTime>
  <Words>1075</Words>
  <Application>Microsoft Office PowerPoint</Application>
  <PresentationFormat>Presentación en pantalla (4:3)</PresentationFormat>
  <Paragraphs>151</Paragraphs>
  <Slides>17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Aldhabi</vt:lpstr>
      <vt:lpstr>Aptos Narrow</vt:lpstr>
      <vt:lpstr>Arial</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Transporte de llegada y regreso</vt:lpstr>
      <vt:lpstr>Presentación de PowerPoint</vt:lpstr>
      <vt:lpstr>Alojamiento y comidas</vt:lpstr>
      <vt:lpstr>Presentación de PowerPoint</vt:lpstr>
      <vt:lpstr>Seguridad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Doris Cavalie</dc:creator>
  <cp:lastModifiedBy>Carlos Zumaeta</cp:lastModifiedBy>
  <cp:revision>59</cp:revision>
  <dcterms:created xsi:type="dcterms:W3CDTF">2022-07-04T22:39:29Z</dcterms:created>
  <dcterms:modified xsi:type="dcterms:W3CDTF">2024-04-09T21:16:59Z</dcterms:modified>
</cp:coreProperties>
</file>