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Merriweather Black"/>
      <p:bold r:id="rId21"/>
      <p:boldItalic r:id="rId22"/>
    </p:embeddedFont>
    <p:embeddedFont>
      <p:font typeface="Comfortaa"/>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MerriweatherBlack-boldItalic.fntdata"/><Relationship Id="rId10" Type="http://schemas.openxmlformats.org/officeDocument/2006/relationships/slide" Target="slides/slide5.xml"/><Relationship Id="rId21" Type="http://schemas.openxmlformats.org/officeDocument/2006/relationships/font" Target="fonts/MerriweatherBlack-bold.fntdata"/><Relationship Id="rId13" Type="http://schemas.openxmlformats.org/officeDocument/2006/relationships/slide" Target="slides/slide8.xml"/><Relationship Id="rId24" Type="http://schemas.openxmlformats.org/officeDocument/2006/relationships/font" Target="fonts/Comfortaa-bold.fntdata"/><Relationship Id="rId12" Type="http://schemas.openxmlformats.org/officeDocument/2006/relationships/slide" Target="slides/slide7.xml"/><Relationship Id="rId23" Type="http://schemas.openxmlformats.org/officeDocument/2006/relationships/font" Target="fonts/Comforta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235411061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c235411061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c235411061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c23541106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c235411061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c235411061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c235411061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c235411061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c235411061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c235411061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bea05ab0f2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bea05ab0f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bea05ab0f2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bea05ab0f2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bea05ab0f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bea05ab0f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bea05ab0f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bea05ab0f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c23541106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23541106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c23541106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c23541106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c23541106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c23541106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23541106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23541106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c23541106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c23541106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42.png"/><Relationship Id="rId6"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4320" r="6225" t="0"/>
          <a:stretch/>
        </p:blipFill>
        <p:spPr>
          <a:xfrm>
            <a:off x="1337800" y="0"/>
            <a:ext cx="6829515"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2549171" y="102500"/>
            <a:ext cx="4503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620">
                <a:solidFill>
                  <a:srgbClr val="FF9900"/>
                </a:solidFill>
                <a:latin typeface="Comfortaa"/>
                <a:ea typeface="Comfortaa"/>
                <a:cs typeface="Comfortaa"/>
                <a:sym typeface="Comfortaa"/>
              </a:rPr>
              <a:t>LEADERSHIP PROGRAM</a:t>
            </a:r>
            <a:endParaRPr b="1" sz="2620">
              <a:solidFill>
                <a:srgbClr val="FF9900"/>
              </a:solidFill>
              <a:latin typeface="Comfortaa"/>
              <a:ea typeface="Comfortaa"/>
              <a:cs typeface="Comfortaa"/>
              <a:sym typeface="Comfortaa"/>
            </a:endParaRPr>
          </a:p>
        </p:txBody>
      </p:sp>
      <p:sp>
        <p:nvSpPr>
          <p:cNvPr id="178" name="Google Shape;178;p22"/>
          <p:cNvSpPr txBox="1"/>
          <p:nvPr>
            <p:ph idx="1" type="body"/>
          </p:nvPr>
        </p:nvSpPr>
        <p:spPr>
          <a:xfrm>
            <a:off x="159300" y="649300"/>
            <a:ext cx="3233400" cy="2333100"/>
          </a:xfrm>
          <a:prstGeom prst="rect">
            <a:avLst/>
          </a:prstGeom>
        </p:spPr>
        <p:txBody>
          <a:bodyPr anchorCtr="0" anchor="t" bIns="91425" lIns="91425" spcFirstLastPara="1" rIns="91425" wrap="square" tIns="91425">
            <a:normAutofit lnSpcReduction="20000"/>
          </a:bodyPr>
          <a:lstStyle/>
          <a:p>
            <a:pPr indent="0" lvl="0" marL="0" rtl="0" algn="just">
              <a:lnSpc>
                <a:spcPct val="100000"/>
              </a:lnSpc>
              <a:spcBef>
                <a:spcPts val="0"/>
              </a:spcBef>
              <a:spcAft>
                <a:spcPts val="0"/>
              </a:spcAft>
              <a:buNone/>
            </a:pPr>
            <a:r>
              <a:rPr lang="es">
                <a:latin typeface="Comfortaa"/>
                <a:ea typeface="Comfortaa"/>
                <a:cs typeface="Comfortaa"/>
                <a:sym typeface="Comfortaa"/>
              </a:rPr>
              <a:t>Nuestro Programa de Liderazgo prepara a estudiantes para liderar en un mundo diverso, enfocándose en habilidades personales, conciencia global y negocios. A través de discusiones, talleres y proyectos, desarrollarán las habilidades necesarias para liderar cambios positivos en sus comunidades.</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p:txBody>
      </p:sp>
      <p:pic>
        <p:nvPicPr>
          <p:cNvPr id="179" name="Google Shape;179;p22"/>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180" name="Google Shape;180;p22"/>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81" name="Google Shape;181;p22"/>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182" name="Google Shape;182;p22"/>
          <p:cNvSpPr txBox="1"/>
          <p:nvPr>
            <p:ph idx="1" type="body"/>
          </p:nvPr>
        </p:nvSpPr>
        <p:spPr>
          <a:xfrm>
            <a:off x="3540650" y="350927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1-3</a:t>
            </a:r>
            <a:r>
              <a:rPr lang="es" sz="1000">
                <a:latin typeface="Comfortaa"/>
                <a:ea typeface="Comfortaa"/>
                <a:cs typeface="Comfortaa"/>
                <a:sym typeface="Comfortaa"/>
              </a:rPr>
              <a:t>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15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rPr lang="es" sz="1000">
                <a:latin typeface="Comfortaa"/>
                <a:ea typeface="Comfortaa"/>
                <a:cs typeface="Comfortaa"/>
                <a:sym typeface="Comfortaa"/>
              </a:rPr>
              <a:t>Residencia</a:t>
            </a:r>
            <a:endParaRPr sz="1000">
              <a:latin typeface="Comfortaa"/>
              <a:ea typeface="Comfortaa"/>
              <a:cs typeface="Comfortaa"/>
              <a:sym typeface="Comfortaa"/>
            </a:endParaRPr>
          </a:p>
        </p:txBody>
      </p:sp>
      <p:sp>
        <p:nvSpPr>
          <p:cNvPr id="183" name="Google Shape;183;p22"/>
          <p:cNvSpPr txBox="1"/>
          <p:nvPr>
            <p:ph idx="1" type="body"/>
          </p:nvPr>
        </p:nvSpPr>
        <p:spPr>
          <a:xfrm>
            <a:off x="3570375" y="40929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$ 2,185 por semana</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(BOS): $175 por tramo</a:t>
            </a:r>
            <a:endParaRPr sz="1000">
              <a:latin typeface="Comfortaa"/>
              <a:ea typeface="Comfortaa"/>
              <a:cs typeface="Comfortaa"/>
              <a:sym typeface="Comfortaa"/>
            </a:endParaRPr>
          </a:p>
        </p:txBody>
      </p:sp>
      <p:sp>
        <p:nvSpPr>
          <p:cNvPr id="184" name="Google Shape;184;p22"/>
          <p:cNvSpPr txBox="1"/>
          <p:nvPr>
            <p:ph idx="1" type="body"/>
          </p:nvPr>
        </p:nvSpPr>
        <p:spPr>
          <a:xfrm>
            <a:off x="5794750" y="3939667"/>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185" name="Google Shape;185;p22"/>
          <p:cNvSpPr txBox="1"/>
          <p:nvPr>
            <p:ph idx="1" type="body"/>
          </p:nvPr>
        </p:nvSpPr>
        <p:spPr>
          <a:xfrm>
            <a:off x="40000" y="2419350"/>
            <a:ext cx="33618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de leadership</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Trasportation pass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3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Tardes de baile, deportes, juegos y películas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 visita a Universidad por semana</a:t>
            </a:r>
            <a:endParaRPr sz="1300">
              <a:latin typeface="Comfortaa"/>
              <a:ea typeface="Comfortaa"/>
              <a:cs typeface="Comfortaa"/>
              <a:sym typeface="Comfortaa"/>
            </a:endParaRPr>
          </a:p>
        </p:txBody>
      </p:sp>
      <p:sp>
        <p:nvSpPr>
          <p:cNvPr id="186" name="Google Shape;186;p22"/>
          <p:cNvSpPr txBox="1"/>
          <p:nvPr>
            <p:ph idx="1" type="body"/>
          </p:nvPr>
        </p:nvSpPr>
        <p:spPr>
          <a:xfrm>
            <a:off x="6983775" y="4286738"/>
            <a:ext cx="1877100" cy="35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En The Newman School</a:t>
            </a:r>
            <a:endParaRPr sz="1000">
              <a:latin typeface="Comfortaa"/>
              <a:ea typeface="Comfortaa"/>
              <a:cs typeface="Comfortaa"/>
              <a:sym typeface="Comfortaa"/>
            </a:endParaRPr>
          </a:p>
        </p:txBody>
      </p:sp>
      <p:pic>
        <p:nvPicPr>
          <p:cNvPr id="187" name="Google Shape;187;p22"/>
          <p:cNvPicPr preferRelativeResize="0"/>
          <p:nvPr/>
        </p:nvPicPr>
        <p:blipFill>
          <a:blip r:embed="rId5">
            <a:alphaModFix/>
          </a:blip>
          <a:stretch>
            <a:fillRect/>
          </a:stretch>
        </p:blipFill>
        <p:spPr>
          <a:xfrm>
            <a:off x="3590550" y="671275"/>
            <a:ext cx="2115300" cy="1381434"/>
          </a:xfrm>
          <a:prstGeom prst="rect">
            <a:avLst/>
          </a:prstGeom>
          <a:noFill/>
          <a:ln>
            <a:noFill/>
          </a:ln>
        </p:spPr>
      </p:pic>
      <p:pic>
        <p:nvPicPr>
          <p:cNvPr id="188" name="Google Shape;188;p22"/>
          <p:cNvPicPr preferRelativeResize="0"/>
          <p:nvPr/>
        </p:nvPicPr>
        <p:blipFill>
          <a:blip r:embed="rId6">
            <a:alphaModFix/>
          </a:blip>
          <a:stretch>
            <a:fillRect/>
          </a:stretch>
        </p:blipFill>
        <p:spPr>
          <a:xfrm>
            <a:off x="3595325" y="2135873"/>
            <a:ext cx="2115300" cy="1375888"/>
          </a:xfrm>
          <a:prstGeom prst="rect">
            <a:avLst/>
          </a:prstGeom>
          <a:noFill/>
          <a:ln>
            <a:noFill/>
          </a:ln>
        </p:spPr>
      </p:pic>
      <p:pic>
        <p:nvPicPr>
          <p:cNvPr id="189" name="Google Shape;189;p22"/>
          <p:cNvPicPr preferRelativeResize="0"/>
          <p:nvPr/>
        </p:nvPicPr>
        <p:blipFill>
          <a:blip r:embed="rId7">
            <a:alphaModFix/>
          </a:blip>
          <a:stretch>
            <a:fillRect/>
          </a:stretch>
        </p:blipFill>
        <p:spPr>
          <a:xfrm>
            <a:off x="5913250" y="675200"/>
            <a:ext cx="1739318" cy="1530600"/>
          </a:xfrm>
          <a:prstGeom prst="rect">
            <a:avLst/>
          </a:prstGeom>
          <a:noFill/>
          <a:ln>
            <a:noFill/>
          </a:ln>
        </p:spPr>
      </p:pic>
      <p:pic>
        <p:nvPicPr>
          <p:cNvPr id="190" name="Google Shape;190;p22"/>
          <p:cNvPicPr preferRelativeResize="0"/>
          <p:nvPr/>
        </p:nvPicPr>
        <p:blipFill>
          <a:blip r:embed="rId8">
            <a:alphaModFix/>
          </a:blip>
          <a:stretch>
            <a:fillRect/>
          </a:stretch>
        </p:blipFill>
        <p:spPr>
          <a:xfrm>
            <a:off x="5904148" y="2205798"/>
            <a:ext cx="2115300" cy="17182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3"/>
          <p:cNvSpPr txBox="1"/>
          <p:nvPr>
            <p:ph type="title"/>
          </p:nvPr>
        </p:nvSpPr>
        <p:spPr>
          <a:xfrm>
            <a:off x="2107875" y="102500"/>
            <a:ext cx="4944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620">
                <a:solidFill>
                  <a:srgbClr val="FF9900"/>
                </a:solidFill>
                <a:latin typeface="Comfortaa"/>
                <a:ea typeface="Comfortaa"/>
                <a:cs typeface="Comfortaa"/>
                <a:sym typeface="Comfortaa"/>
              </a:rPr>
              <a:t>TOEFL OR SAT PREP CAMP</a:t>
            </a:r>
            <a:endParaRPr b="1" sz="2620">
              <a:solidFill>
                <a:srgbClr val="FF9900"/>
              </a:solidFill>
              <a:latin typeface="Comfortaa"/>
              <a:ea typeface="Comfortaa"/>
              <a:cs typeface="Comfortaa"/>
              <a:sym typeface="Comfortaa"/>
            </a:endParaRPr>
          </a:p>
        </p:txBody>
      </p:sp>
      <p:sp>
        <p:nvSpPr>
          <p:cNvPr id="196" name="Google Shape;196;p23"/>
          <p:cNvSpPr txBox="1"/>
          <p:nvPr>
            <p:ph idx="1" type="body"/>
          </p:nvPr>
        </p:nvSpPr>
        <p:spPr>
          <a:xfrm>
            <a:off x="159300" y="649300"/>
            <a:ext cx="3233400" cy="2333100"/>
          </a:xfrm>
          <a:prstGeom prst="rect">
            <a:avLst/>
          </a:prstGeom>
        </p:spPr>
        <p:txBody>
          <a:bodyPr anchorCtr="0" anchor="t" bIns="91425" lIns="91425" spcFirstLastPara="1" rIns="91425" wrap="square" tIns="91425">
            <a:normAutofit fontScale="85000" lnSpcReduction="10000"/>
          </a:bodyPr>
          <a:lstStyle/>
          <a:p>
            <a:pPr indent="0" lvl="0" marL="0" rtl="0" algn="just">
              <a:lnSpc>
                <a:spcPct val="100000"/>
              </a:lnSpc>
              <a:spcBef>
                <a:spcPts val="0"/>
              </a:spcBef>
              <a:spcAft>
                <a:spcPts val="0"/>
              </a:spcAft>
              <a:buNone/>
            </a:pPr>
            <a:r>
              <a:rPr lang="es">
                <a:latin typeface="Comfortaa"/>
                <a:ea typeface="Comfortaa"/>
                <a:cs typeface="Comfortaa"/>
                <a:sym typeface="Comfortaa"/>
              </a:rPr>
              <a:t>Este campamento está diseñado para ayudar a estudiantes internacionales de tercer y cuarto año de secundaria a superar obstáculos como el dominio del inglés, los puntajes mínimos en exámenes estandarizados y el conocimiento del sistema educativo de EE. UU. A través de clases, talleres y visitas universitarias, se preparan para tener éxito en la universidad.</a:t>
            </a:r>
            <a:endParaRPr>
              <a:latin typeface="Comfortaa"/>
              <a:ea typeface="Comfortaa"/>
              <a:cs typeface="Comfortaa"/>
              <a:sym typeface="Comfortaa"/>
            </a:endParaRPr>
          </a:p>
          <a:p>
            <a:pPr indent="0" lvl="0" marL="0" rtl="0" algn="just">
              <a:lnSpc>
                <a:spcPct val="100000"/>
              </a:lnSpc>
              <a:spcBef>
                <a:spcPts val="0"/>
              </a:spcBef>
              <a:spcAft>
                <a:spcPts val="0"/>
              </a:spcAft>
              <a:buNone/>
            </a:pPr>
            <a:r>
              <a:rPr lang="es">
                <a:latin typeface="Comfortaa"/>
                <a:ea typeface="Comfortaa"/>
                <a:cs typeface="Comfortaa"/>
                <a:sym typeface="Comfortaa"/>
              </a:rPr>
              <a:t>.</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p:txBody>
      </p:sp>
      <p:pic>
        <p:nvPicPr>
          <p:cNvPr id="197" name="Google Shape;197;p23"/>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198" name="Google Shape;198;p23"/>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99" name="Google Shape;199;p23"/>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200" name="Google Shape;200;p23"/>
          <p:cNvSpPr txBox="1"/>
          <p:nvPr>
            <p:ph idx="1" type="body"/>
          </p:nvPr>
        </p:nvSpPr>
        <p:spPr>
          <a:xfrm>
            <a:off x="3540650" y="350927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1-3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15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rPr lang="es" sz="1000">
                <a:latin typeface="Comfortaa"/>
                <a:ea typeface="Comfortaa"/>
                <a:cs typeface="Comfortaa"/>
                <a:sym typeface="Comfortaa"/>
              </a:rPr>
              <a:t>Residencia</a:t>
            </a:r>
            <a:endParaRPr sz="1000">
              <a:latin typeface="Comfortaa"/>
              <a:ea typeface="Comfortaa"/>
              <a:cs typeface="Comfortaa"/>
              <a:sym typeface="Comfortaa"/>
            </a:endParaRPr>
          </a:p>
        </p:txBody>
      </p:sp>
      <p:sp>
        <p:nvSpPr>
          <p:cNvPr id="201" name="Google Shape;201;p23"/>
          <p:cNvSpPr txBox="1"/>
          <p:nvPr>
            <p:ph idx="1" type="body"/>
          </p:nvPr>
        </p:nvSpPr>
        <p:spPr>
          <a:xfrm>
            <a:off x="3570375" y="40929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$ 1,990 por semana</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(BOS): $175 por tramo</a:t>
            </a:r>
            <a:endParaRPr sz="1000">
              <a:latin typeface="Comfortaa"/>
              <a:ea typeface="Comfortaa"/>
              <a:cs typeface="Comfortaa"/>
              <a:sym typeface="Comfortaa"/>
            </a:endParaRPr>
          </a:p>
        </p:txBody>
      </p:sp>
      <p:sp>
        <p:nvSpPr>
          <p:cNvPr id="202" name="Google Shape;202;p23"/>
          <p:cNvSpPr txBox="1"/>
          <p:nvPr>
            <p:ph idx="1" type="body"/>
          </p:nvPr>
        </p:nvSpPr>
        <p:spPr>
          <a:xfrm>
            <a:off x="5794750" y="3939667"/>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203" name="Google Shape;203;p23"/>
          <p:cNvSpPr txBox="1"/>
          <p:nvPr>
            <p:ph idx="1" type="body"/>
          </p:nvPr>
        </p:nvSpPr>
        <p:spPr>
          <a:xfrm>
            <a:off x="40000" y="2419350"/>
            <a:ext cx="33618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SAT o TOEFL por semana </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Trasportation pass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3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 college prep workshop a la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4 visitas a universidades</a:t>
            </a:r>
            <a:endParaRPr sz="1300">
              <a:latin typeface="Comfortaa"/>
              <a:ea typeface="Comfortaa"/>
              <a:cs typeface="Comfortaa"/>
              <a:sym typeface="Comfortaa"/>
            </a:endParaRPr>
          </a:p>
        </p:txBody>
      </p:sp>
      <p:sp>
        <p:nvSpPr>
          <p:cNvPr id="204" name="Google Shape;204;p23"/>
          <p:cNvSpPr txBox="1"/>
          <p:nvPr>
            <p:ph idx="1" type="body"/>
          </p:nvPr>
        </p:nvSpPr>
        <p:spPr>
          <a:xfrm>
            <a:off x="6983775" y="4286738"/>
            <a:ext cx="1877100" cy="35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En The Newman School</a:t>
            </a:r>
            <a:endParaRPr sz="1000">
              <a:latin typeface="Comfortaa"/>
              <a:ea typeface="Comfortaa"/>
              <a:cs typeface="Comfortaa"/>
              <a:sym typeface="Comfortaa"/>
            </a:endParaRPr>
          </a:p>
        </p:txBody>
      </p:sp>
      <p:pic>
        <p:nvPicPr>
          <p:cNvPr id="205" name="Google Shape;205;p23"/>
          <p:cNvPicPr preferRelativeResize="0"/>
          <p:nvPr/>
        </p:nvPicPr>
        <p:blipFill>
          <a:blip r:embed="rId5">
            <a:alphaModFix/>
          </a:blip>
          <a:stretch>
            <a:fillRect/>
          </a:stretch>
        </p:blipFill>
        <p:spPr>
          <a:xfrm>
            <a:off x="3595324" y="675200"/>
            <a:ext cx="2115300" cy="1328216"/>
          </a:xfrm>
          <a:prstGeom prst="rect">
            <a:avLst/>
          </a:prstGeom>
          <a:noFill/>
          <a:ln>
            <a:noFill/>
          </a:ln>
        </p:spPr>
      </p:pic>
      <p:pic>
        <p:nvPicPr>
          <p:cNvPr id="206" name="Google Shape;206;p23"/>
          <p:cNvPicPr preferRelativeResize="0"/>
          <p:nvPr/>
        </p:nvPicPr>
        <p:blipFill>
          <a:blip r:embed="rId6">
            <a:alphaModFix/>
          </a:blip>
          <a:stretch>
            <a:fillRect/>
          </a:stretch>
        </p:blipFill>
        <p:spPr>
          <a:xfrm>
            <a:off x="3551600" y="2092250"/>
            <a:ext cx="2156681" cy="1295100"/>
          </a:xfrm>
          <a:prstGeom prst="rect">
            <a:avLst/>
          </a:prstGeom>
          <a:noFill/>
          <a:ln>
            <a:noFill/>
          </a:ln>
        </p:spPr>
      </p:pic>
      <p:pic>
        <p:nvPicPr>
          <p:cNvPr id="207" name="Google Shape;207;p23"/>
          <p:cNvPicPr preferRelativeResize="0"/>
          <p:nvPr/>
        </p:nvPicPr>
        <p:blipFill>
          <a:blip r:embed="rId7">
            <a:alphaModFix/>
          </a:blip>
          <a:stretch>
            <a:fillRect/>
          </a:stretch>
        </p:blipFill>
        <p:spPr>
          <a:xfrm>
            <a:off x="6031275" y="964950"/>
            <a:ext cx="1877100" cy="1388047"/>
          </a:xfrm>
          <a:prstGeom prst="rect">
            <a:avLst/>
          </a:prstGeom>
          <a:noFill/>
          <a:ln>
            <a:noFill/>
          </a:ln>
        </p:spPr>
      </p:pic>
      <p:pic>
        <p:nvPicPr>
          <p:cNvPr id="208" name="Google Shape;208;p23"/>
          <p:cNvPicPr preferRelativeResize="0"/>
          <p:nvPr/>
        </p:nvPicPr>
        <p:blipFill>
          <a:blip r:embed="rId8">
            <a:alphaModFix/>
          </a:blip>
          <a:stretch>
            <a:fillRect/>
          </a:stretch>
        </p:blipFill>
        <p:spPr>
          <a:xfrm>
            <a:off x="6031275" y="2334899"/>
            <a:ext cx="1877100" cy="12487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4"/>
          <p:cNvSpPr txBox="1"/>
          <p:nvPr>
            <p:ph type="title"/>
          </p:nvPr>
        </p:nvSpPr>
        <p:spPr>
          <a:xfrm>
            <a:off x="2768350" y="89875"/>
            <a:ext cx="360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620">
                <a:solidFill>
                  <a:srgbClr val="FF9900"/>
                </a:solidFill>
                <a:latin typeface="Comfortaa"/>
                <a:ea typeface="Comfortaa"/>
                <a:cs typeface="Comfortaa"/>
                <a:sym typeface="Comfortaa"/>
              </a:rPr>
              <a:t>UNIVERSITY TOUR</a:t>
            </a:r>
            <a:endParaRPr b="1" sz="2620">
              <a:solidFill>
                <a:srgbClr val="FF9900"/>
              </a:solidFill>
              <a:latin typeface="Comfortaa"/>
              <a:ea typeface="Comfortaa"/>
              <a:cs typeface="Comfortaa"/>
              <a:sym typeface="Comfortaa"/>
            </a:endParaRPr>
          </a:p>
        </p:txBody>
      </p:sp>
      <p:sp>
        <p:nvSpPr>
          <p:cNvPr id="214" name="Google Shape;214;p24"/>
          <p:cNvSpPr txBox="1"/>
          <p:nvPr>
            <p:ph idx="1" type="body"/>
          </p:nvPr>
        </p:nvSpPr>
        <p:spPr>
          <a:xfrm>
            <a:off x="159300" y="649300"/>
            <a:ext cx="3233400" cy="2333100"/>
          </a:xfrm>
          <a:prstGeom prst="rect">
            <a:avLst/>
          </a:prstGeom>
        </p:spPr>
        <p:txBody>
          <a:bodyPr anchorCtr="0" anchor="t" bIns="91425" lIns="91425" spcFirstLastPara="1" rIns="91425" wrap="square" tIns="91425">
            <a:normAutofit fontScale="85000" lnSpcReduction="10000"/>
          </a:bodyPr>
          <a:lstStyle/>
          <a:p>
            <a:pPr indent="0" lvl="0" marL="0" rtl="0" algn="just">
              <a:lnSpc>
                <a:spcPct val="100000"/>
              </a:lnSpc>
              <a:spcBef>
                <a:spcPts val="0"/>
              </a:spcBef>
              <a:spcAft>
                <a:spcPts val="0"/>
              </a:spcAft>
              <a:buNone/>
            </a:pPr>
            <a:r>
              <a:rPr lang="es">
                <a:latin typeface="Comfortaa"/>
                <a:ea typeface="Comfortaa"/>
                <a:cs typeface="Comfortaa"/>
                <a:sym typeface="Comfortaa"/>
              </a:rPr>
              <a:t>FLS ofrece a los estudiantes introducciones informativas a algunas de las instituciones más famosas y prestigiosas de los Estados Unidos. Durante tu programa, FLS ofrece visitas guiadas a los campus más importantes de la región, junto con paradas en atracciones culturalmente significativas y entretenidas.</a:t>
            </a:r>
            <a:endParaRPr>
              <a:latin typeface="Comfortaa"/>
              <a:ea typeface="Comfortaa"/>
              <a:cs typeface="Comfortaa"/>
              <a:sym typeface="Comfortaa"/>
            </a:endParaRPr>
          </a:p>
          <a:p>
            <a:pPr indent="0" lvl="0" marL="0" rtl="0" algn="just">
              <a:lnSpc>
                <a:spcPct val="100000"/>
              </a:lnSpc>
              <a:spcBef>
                <a:spcPts val="0"/>
              </a:spcBef>
              <a:spcAft>
                <a:spcPts val="0"/>
              </a:spcAft>
              <a:buNone/>
            </a:pPr>
            <a:r>
              <a:rPr lang="es">
                <a:latin typeface="Comfortaa"/>
                <a:ea typeface="Comfortaa"/>
                <a:cs typeface="Comfortaa"/>
                <a:sym typeface="Comfortaa"/>
              </a:rPr>
              <a:t>.</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p:txBody>
      </p:sp>
      <p:pic>
        <p:nvPicPr>
          <p:cNvPr id="215" name="Google Shape;215;p24"/>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216" name="Google Shape;216;p24"/>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217" name="Google Shape;217;p24"/>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218" name="Google Shape;218;p24"/>
          <p:cNvSpPr txBox="1"/>
          <p:nvPr>
            <p:ph idx="1" type="body"/>
          </p:nvPr>
        </p:nvSpPr>
        <p:spPr>
          <a:xfrm>
            <a:off x="3540650" y="350927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1-3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15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rPr lang="es" sz="1000">
                <a:latin typeface="Comfortaa"/>
                <a:ea typeface="Comfortaa"/>
                <a:cs typeface="Comfortaa"/>
                <a:sym typeface="Comfortaa"/>
              </a:rPr>
              <a:t>Residencia</a:t>
            </a:r>
            <a:endParaRPr sz="1000">
              <a:latin typeface="Comfortaa"/>
              <a:ea typeface="Comfortaa"/>
              <a:cs typeface="Comfortaa"/>
              <a:sym typeface="Comfortaa"/>
            </a:endParaRPr>
          </a:p>
        </p:txBody>
      </p:sp>
      <p:sp>
        <p:nvSpPr>
          <p:cNvPr id="219" name="Google Shape;219;p24"/>
          <p:cNvSpPr txBox="1"/>
          <p:nvPr>
            <p:ph idx="1" type="body"/>
          </p:nvPr>
        </p:nvSpPr>
        <p:spPr>
          <a:xfrm>
            <a:off x="3570375" y="40929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$ 1,990 por semana</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(BOS): $175 por tramo</a:t>
            </a:r>
            <a:endParaRPr sz="1000">
              <a:latin typeface="Comfortaa"/>
              <a:ea typeface="Comfortaa"/>
              <a:cs typeface="Comfortaa"/>
              <a:sym typeface="Comfortaa"/>
            </a:endParaRPr>
          </a:p>
        </p:txBody>
      </p:sp>
      <p:sp>
        <p:nvSpPr>
          <p:cNvPr id="220" name="Google Shape;220;p24"/>
          <p:cNvSpPr txBox="1"/>
          <p:nvPr>
            <p:ph idx="1" type="body"/>
          </p:nvPr>
        </p:nvSpPr>
        <p:spPr>
          <a:xfrm>
            <a:off x="5794750" y="3939667"/>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221" name="Google Shape;221;p24"/>
          <p:cNvSpPr txBox="1"/>
          <p:nvPr>
            <p:ph idx="1" type="body"/>
          </p:nvPr>
        </p:nvSpPr>
        <p:spPr>
          <a:xfrm>
            <a:off x="40000" y="2266950"/>
            <a:ext cx="33618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de inglés por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Trasportation pass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3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 College prep workshop a la semana </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6 visitas a universidades</a:t>
            </a:r>
            <a:endParaRPr sz="1300">
              <a:latin typeface="Comfortaa"/>
              <a:ea typeface="Comfortaa"/>
              <a:cs typeface="Comfortaa"/>
              <a:sym typeface="Comfortaa"/>
            </a:endParaRPr>
          </a:p>
        </p:txBody>
      </p:sp>
      <p:sp>
        <p:nvSpPr>
          <p:cNvPr id="222" name="Google Shape;222;p24"/>
          <p:cNvSpPr txBox="1"/>
          <p:nvPr>
            <p:ph idx="1" type="body"/>
          </p:nvPr>
        </p:nvSpPr>
        <p:spPr>
          <a:xfrm>
            <a:off x="6983775" y="4286738"/>
            <a:ext cx="1877100" cy="35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En The Newman School</a:t>
            </a:r>
            <a:endParaRPr sz="1000">
              <a:latin typeface="Comfortaa"/>
              <a:ea typeface="Comfortaa"/>
              <a:cs typeface="Comfortaa"/>
              <a:sym typeface="Comfortaa"/>
            </a:endParaRPr>
          </a:p>
        </p:txBody>
      </p:sp>
      <p:pic>
        <p:nvPicPr>
          <p:cNvPr id="223" name="Google Shape;223;p24"/>
          <p:cNvPicPr preferRelativeResize="0"/>
          <p:nvPr/>
        </p:nvPicPr>
        <p:blipFill>
          <a:blip r:embed="rId5">
            <a:alphaModFix/>
          </a:blip>
          <a:stretch>
            <a:fillRect/>
          </a:stretch>
        </p:blipFill>
        <p:spPr>
          <a:xfrm>
            <a:off x="3590575" y="2138725"/>
            <a:ext cx="2151175" cy="1269191"/>
          </a:xfrm>
          <a:prstGeom prst="rect">
            <a:avLst/>
          </a:prstGeom>
          <a:noFill/>
          <a:ln>
            <a:noFill/>
          </a:ln>
        </p:spPr>
      </p:pic>
      <p:pic>
        <p:nvPicPr>
          <p:cNvPr id="224" name="Google Shape;224;p24"/>
          <p:cNvPicPr preferRelativeResize="0"/>
          <p:nvPr/>
        </p:nvPicPr>
        <p:blipFill>
          <a:blip r:embed="rId6">
            <a:alphaModFix/>
          </a:blip>
          <a:stretch>
            <a:fillRect/>
          </a:stretch>
        </p:blipFill>
        <p:spPr>
          <a:xfrm>
            <a:off x="3572613" y="662575"/>
            <a:ext cx="2151183" cy="1295100"/>
          </a:xfrm>
          <a:prstGeom prst="rect">
            <a:avLst/>
          </a:prstGeom>
          <a:noFill/>
          <a:ln>
            <a:noFill/>
          </a:ln>
        </p:spPr>
      </p:pic>
      <p:pic>
        <p:nvPicPr>
          <p:cNvPr id="225" name="Google Shape;225;p24"/>
          <p:cNvPicPr preferRelativeResize="0"/>
          <p:nvPr/>
        </p:nvPicPr>
        <p:blipFill>
          <a:blip r:embed="rId7">
            <a:alphaModFix/>
          </a:blip>
          <a:stretch>
            <a:fillRect/>
          </a:stretch>
        </p:blipFill>
        <p:spPr>
          <a:xfrm>
            <a:off x="5854325" y="583950"/>
            <a:ext cx="2524125" cy="1885950"/>
          </a:xfrm>
          <a:prstGeom prst="rect">
            <a:avLst/>
          </a:prstGeom>
          <a:noFill/>
          <a:ln>
            <a:noFill/>
          </a:ln>
        </p:spPr>
      </p:pic>
      <p:pic>
        <p:nvPicPr>
          <p:cNvPr id="226" name="Google Shape;226;p24"/>
          <p:cNvPicPr preferRelativeResize="0"/>
          <p:nvPr/>
        </p:nvPicPr>
        <p:blipFill>
          <a:blip r:embed="rId8">
            <a:alphaModFix/>
          </a:blip>
          <a:stretch>
            <a:fillRect/>
          </a:stretch>
        </p:blipFill>
        <p:spPr>
          <a:xfrm>
            <a:off x="5930525" y="2419338"/>
            <a:ext cx="2000250" cy="141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txBox="1"/>
          <p:nvPr>
            <p:ph type="title"/>
          </p:nvPr>
        </p:nvSpPr>
        <p:spPr>
          <a:xfrm>
            <a:off x="2492275" y="89875"/>
            <a:ext cx="4163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620">
                <a:solidFill>
                  <a:srgbClr val="FF9900"/>
                </a:solidFill>
                <a:latin typeface="Comfortaa"/>
                <a:ea typeface="Comfortaa"/>
                <a:cs typeface="Comfortaa"/>
                <a:sym typeface="Comfortaa"/>
              </a:rPr>
              <a:t>HARVARD STEM CAMP</a:t>
            </a:r>
            <a:endParaRPr b="1" sz="2620">
              <a:solidFill>
                <a:srgbClr val="FF9900"/>
              </a:solidFill>
              <a:latin typeface="Comfortaa"/>
              <a:ea typeface="Comfortaa"/>
              <a:cs typeface="Comfortaa"/>
              <a:sym typeface="Comfortaa"/>
            </a:endParaRPr>
          </a:p>
        </p:txBody>
      </p:sp>
      <p:sp>
        <p:nvSpPr>
          <p:cNvPr id="232" name="Google Shape;232;p25"/>
          <p:cNvSpPr txBox="1"/>
          <p:nvPr>
            <p:ph idx="1" type="body"/>
          </p:nvPr>
        </p:nvSpPr>
        <p:spPr>
          <a:xfrm>
            <a:off x="159300" y="649300"/>
            <a:ext cx="3233400" cy="2333100"/>
          </a:xfrm>
          <a:prstGeom prst="rect">
            <a:avLst/>
          </a:prstGeom>
        </p:spPr>
        <p:txBody>
          <a:bodyPr anchorCtr="0" anchor="t" bIns="91425" lIns="91425" spcFirstLastPara="1" rIns="91425" wrap="square" tIns="91425">
            <a:normAutofit fontScale="77500" lnSpcReduction="10000"/>
          </a:bodyPr>
          <a:lstStyle/>
          <a:p>
            <a:pPr indent="0" lvl="0" marL="0" rtl="0" algn="just">
              <a:lnSpc>
                <a:spcPct val="100000"/>
              </a:lnSpc>
              <a:spcBef>
                <a:spcPts val="0"/>
              </a:spcBef>
              <a:spcAft>
                <a:spcPts val="0"/>
              </a:spcAft>
              <a:buNone/>
            </a:pPr>
            <a:r>
              <a:rPr lang="es">
                <a:latin typeface="Comfortaa"/>
                <a:ea typeface="Comfortaa"/>
                <a:cs typeface="Comfortaa"/>
                <a:sym typeface="Comfortaa"/>
              </a:rPr>
              <a:t>La Universidad de Harvard, en Cambridge, es la institución educativa más antigua y prestigiosa de Estados Unidos, ideal para fomentar la excelencia académica en jóvenes. Nuestro Campamento STEM ofrece una experiencia única en Ciencia, Tecnología, Ingeniería y Matemáticas, con alojamiento en dormitorios en el centro de Boston y visitas al MIT, el Museum of Science, el New England Aquarium y más.</a:t>
            </a:r>
            <a:endParaRPr>
              <a:latin typeface="Comfortaa"/>
              <a:ea typeface="Comfortaa"/>
              <a:cs typeface="Comfortaa"/>
              <a:sym typeface="Comfortaa"/>
            </a:endParaRPr>
          </a:p>
          <a:p>
            <a:pPr indent="0" lvl="0" marL="0" rtl="0" algn="just">
              <a:lnSpc>
                <a:spcPct val="100000"/>
              </a:lnSpc>
              <a:spcBef>
                <a:spcPts val="0"/>
              </a:spcBef>
              <a:spcAft>
                <a:spcPts val="0"/>
              </a:spcAft>
              <a:buNone/>
            </a:pPr>
            <a:r>
              <a:rPr lang="es">
                <a:latin typeface="Comfortaa"/>
                <a:ea typeface="Comfortaa"/>
                <a:cs typeface="Comfortaa"/>
                <a:sym typeface="Comfortaa"/>
              </a:rPr>
              <a:t>.</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p:txBody>
      </p:sp>
      <p:pic>
        <p:nvPicPr>
          <p:cNvPr id="233" name="Google Shape;233;p25"/>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234" name="Google Shape;234;p25"/>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235" name="Google Shape;235;p25"/>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236" name="Google Shape;236;p25"/>
          <p:cNvSpPr txBox="1"/>
          <p:nvPr>
            <p:ph idx="1" type="body"/>
          </p:nvPr>
        </p:nvSpPr>
        <p:spPr>
          <a:xfrm>
            <a:off x="3540650" y="350927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2</a:t>
            </a:r>
            <a:r>
              <a:rPr lang="es" sz="1000">
                <a:latin typeface="Comfortaa"/>
                <a:ea typeface="Comfortaa"/>
                <a:cs typeface="Comfortaa"/>
                <a:sym typeface="Comfortaa"/>
              </a:rPr>
              <a:t>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12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rPr lang="es" sz="1000">
                <a:latin typeface="Comfortaa"/>
                <a:ea typeface="Comfortaa"/>
                <a:cs typeface="Comfortaa"/>
                <a:sym typeface="Comfortaa"/>
              </a:rPr>
              <a:t>Residencia en Newman School</a:t>
            </a:r>
            <a:endParaRPr sz="1000">
              <a:latin typeface="Comfortaa"/>
              <a:ea typeface="Comfortaa"/>
              <a:cs typeface="Comfortaa"/>
              <a:sym typeface="Comfortaa"/>
            </a:endParaRPr>
          </a:p>
        </p:txBody>
      </p:sp>
      <p:sp>
        <p:nvSpPr>
          <p:cNvPr id="237" name="Google Shape;237;p25"/>
          <p:cNvSpPr txBox="1"/>
          <p:nvPr>
            <p:ph idx="1" type="body"/>
          </p:nvPr>
        </p:nvSpPr>
        <p:spPr>
          <a:xfrm>
            <a:off x="3570375" y="40929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$ 5,995 por semana</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(BOS): $175 por tramo</a:t>
            </a:r>
            <a:endParaRPr sz="1000">
              <a:latin typeface="Comfortaa"/>
              <a:ea typeface="Comfortaa"/>
              <a:cs typeface="Comfortaa"/>
              <a:sym typeface="Comfortaa"/>
            </a:endParaRPr>
          </a:p>
        </p:txBody>
      </p:sp>
      <p:sp>
        <p:nvSpPr>
          <p:cNvPr id="238" name="Google Shape;238;p25"/>
          <p:cNvSpPr txBox="1"/>
          <p:nvPr>
            <p:ph idx="1" type="body"/>
          </p:nvPr>
        </p:nvSpPr>
        <p:spPr>
          <a:xfrm>
            <a:off x="5794750" y="3406267"/>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239" name="Google Shape;239;p25"/>
          <p:cNvSpPr txBox="1"/>
          <p:nvPr>
            <p:ph idx="1" type="body"/>
          </p:nvPr>
        </p:nvSpPr>
        <p:spPr>
          <a:xfrm>
            <a:off x="40000" y="2266950"/>
            <a:ext cx="33618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de temas de STEM a la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Trasportation pass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3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Tardes de deporte, juegos y </a:t>
            </a:r>
            <a:r>
              <a:rPr lang="es" sz="1300">
                <a:latin typeface="Comfortaa"/>
                <a:ea typeface="Comfortaa"/>
                <a:cs typeface="Comfortaa"/>
                <a:sym typeface="Comfortaa"/>
              </a:rPr>
              <a:t>películas</a:t>
            </a:r>
            <a:endParaRPr sz="1300">
              <a:latin typeface="Comfortaa"/>
              <a:ea typeface="Comfortaa"/>
              <a:cs typeface="Comfortaa"/>
              <a:sym typeface="Comfortaa"/>
            </a:endParaRPr>
          </a:p>
        </p:txBody>
      </p:sp>
      <p:sp>
        <p:nvSpPr>
          <p:cNvPr id="240" name="Google Shape;240;p25"/>
          <p:cNvSpPr txBox="1"/>
          <p:nvPr>
            <p:ph idx="1" type="body"/>
          </p:nvPr>
        </p:nvSpPr>
        <p:spPr>
          <a:xfrm>
            <a:off x="6983775" y="3981938"/>
            <a:ext cx="1877100" cy="35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En Campus of Harvard University</a:t>
            </a:r>
            <a:endParaRPr sz="1000">
              <a:latin typeface="Comfortaa"/>
              <a:ea typeface="Comfortaa"/>
              <a:cs typeface="Comfortaa"/>
              <a:sym typeface="Comfortaa"/>
            </a:endParaRPr>
          </a:p>
        </p:txBody>
      </p:sp>
      <p:pic>
        <p:nvPicPr>
          <p:cNvPr id="241" name="Google Shape;241;p25"/>
          <p:cNvPicPr preferRelativeResize="0"/>
          <p:nvPr/>
        </p:nvPicPr>
        <p:blipFill>
          <a:blip r:embed="rId5">
            <a:alphaModFix/>
          </a:blip>
          <a:stretch>
            <a:fillRect/>
          </a:stretch>
        </p:blipFill>
        <p:spPr>
          <a:xfrm>
            <a:off x="3590575" y="2138725"/>
            <a:ext cx="2151175" cy="1269191"/>
          </a:xfrm>
          <a:prstGeom prst="rect">
            <a:avLst/>
          </a:prstGeom>
          <a:noFill/>
          <a:ln>
            <a:noFill/>
          </a:ln>
        </p:spPr>
      </p:pic>
      <p:pic>
        <p:nvPicPr>
          <p:cNvPr id="242" name="Google Shape;242;p25"/>
          <p:cNvPicPr preferRelativeResize="0"/>
          <p:nvPr/>
        </p:nvPicPr>
        <p:blipFill>
          <a:blip r:embed="rId6">
            <a:alphaModFix/>
          </a:blip>
          <a:stretch>
            <a:fillRect/>
          </a:stretch>
        </p:blipFill>
        <p:spPr>
          <a:xfrm>
            <a:off x="3572613" y="662575"/>
            <a:ext cx="2151183" cy="1295100"/>
          </a:xfrm>
          <a:prstGeom prst="rect">
            <a:avLst/>
          </a:prstGeom>
          <a:noFill/>
          <a:ln>
            <a:noFill/>
          </a:ln>
        </p:spPr>
      </p:pic>
      <p:pic>
        <p:nvPicPr>
          <p:cNvPr id="243" name="Google Shape;243;p25"/>
          <p:cNvPicPr preferRelativeResize="0"/>
          <p:nvPr/>
        </p:nvPicPr>
        <p:blipFill>
          <a:blip r:embed="rId7">
            <a:alphaModFix/>
          </a:blip>
          <a:stretch>
            <a:fillRect/>
          </a:stretch>
        </p:blipFill>
        <p:spPr>
          <a:xfrm>
            <a:off x="6016250" y="1116400"/>
            <a:ext cx="2400300" cy="1028700"/>
          </a:xfrm>
          <a:prstGeom prst="rect">
            <a:avLst/>
          </a:prstGeom>
          <a:noFill/>
          <a:ln>
            <a:noFill/>
          </a:ln>
        </p:spPr>
      </p:pic>
      <p:pic>
        <p:nvPicPr>
          <p:cNvPr id="244" name="Google Shape;244;p25"/>
          <p:cNvPicPr preferRelativeResize="0"/>
          <p:nvPr/>
        </p:nvPicPr>
        <p:blipFill>
          <a:blip r:embed="rId8">
            <a:alphaModFix/>
          </a:blip>
          <a:stretch>
            <a:fillRect/>
          </a:stretch>
        </p:blipFill>
        <p:spPr>
          <a:xfrm>
            <a:off x="6006725" y="2257125"/>
            <a:ext cx="2419350" cy="1076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6"/>
          <p:cNvSpPr txBox="1"/>
          <p:nvPr>
            <p:ph type="title"/>
          </p:nvPr>
        </p:nvSpPr>
        <p:spPr>
          <a:xfrm>
            <a:off x="1475900" y="48575"/>
            <a:ext cx="6590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620">
                <a:solidFill>
                  <a:srgbClr val="FF9900"/>
                </a:solidFill>
                <a:latin typeface="Comfortaa"/>
                <a:ea typeface="Comfortaa"/>
                <a:cs typeface="Comfortaa"/>
                <a:sym typeface="Comfortaa"/>
              </a:rPr>
              <a:t>IMMERSION AND FAMILY PROGRAMS</a:t>
            </a:r>
            <a:endParaRPr b="1" sz="2620">
              <a:solidFill>
                <a:srgbClr val="FF9900"/>
              </a:solidFill>
              <a:latin typeface="Comfortaa"/>
              <a:ea typeface="Comfortaa"/>
              <a:cs typeface="Comfortaa"/>
              <a:sym typeface="Comfortaa"/>
            </a:endParaRPr>
          </a:p>
        </p:txBody>
      </p:sp>
      <p:sp>
        <p:nvSpPr>
          <p:cNvPr id="250" name="Google Shape;250;p26"/>
          <p:cNvSpPr txBox="1"/>
          <p:nvPr>
            <p:ph idx="1" type="body"/>
          </p:nvPr>
        </p:nvSpPr>
        <p:spPr>
          <a:xfrm>
            <a:off x="159300" y="725500"/>
            <a:ext cx="3609000" cy="3806700"/>
          </a:xfrm>
          <a:prstGeom prst="rect">
            <a:avLst/>
          </a:prstGeom>
        </p:spPr>
        <p:txBody>
          <a:bodyPr anchorCtr="0" anchor="t" bIns="91425" lIns="91425" spcFirstLastPara="1" rIns="91425" wrap="square" tIns="91425">
            <a:noAutofit/>
          </a:bodyPr>
          <a:lstStyle/>
          <a:p>
            <a:pPr indent="0" lvl="0" marL="0" rtl="0" algn="just">
              <a:lnSpc>
                <a:spcPct val="80000"/>
              </a:lnSpc>
              <a:spcBef>
                <a:spcPts val="0"/>
              </a:spcBef>
              <a:spcAft>
                <a:spcPts val="0"/>
              </a:spcAft>
              <a:buSzPts val="440"/>
              <a:buNone/>
            </a:pPr>
            <a:r>
              <a:rPr lang="es" sz="1500">
                <a:latin typeface="Comfortaa"/>
                <a:ea typeface="Comfortaa"/>
                <a:cs typeface="Comfortaa"/>
                <a:sym typeface="Comfortaa"/>
              </a:rPr>
              <a:t>Viajar en familia crea recuerdos duraderos. Nuestro Programa Familiar en Los Ángeles ofrece a los niños la oportunidad de hacer amigos estadounidenses y a los adultos practicar inglés con estudiantes internacionales.</a:t>
            </a:r>
            <a:endParaRPr sz="1500">
              <a:latin typeface="Comfortaa"/>
              <a:ea typeface="Comfortaa"/>
              <a:cs typeface="Comfortaa"/>
              <a:sym typeface="Comfortaa"/>
            </a:endParaRPr>
          </a:p>
          <a:p>
            <a:pPr indent="0" lvl="0" marL="0" rtl="0" algn="just">
              <a:lnSpc>
                <a:spcPct val="80000"/>
              </a:lnSpc>
              <a:spcBef>
                <a:spcPts val="0"/>
              </a:spcBef>
              <a:spcAft>
                <a:spcPts val="0"/>
              </a:spcAft>
              <a:buSzPts val="440"/>
              <a:buNone/>
            </a:pPr>
            <a:r>
              <a:t/>
            </a:r>
            <a:endParaRPr sz="1500">
              <a:latin typeface="Comfortaa"/>
              <a:ea typeface="Comfortaa"/>
              <a:cs typeface="Comfortaa"/>
              <a:sym typeface="Comfortaa"/>
            </a:endParaRPr>
          </a:p>
          <a:p>
            <a:pPr indent="0" lvl="0" marL="0" rtl="0" algn="just">
              <a:lnSpc>
                <a:spcPct val="80000"/>
              </a:lnSpc>
              <a:spcBef>
                <a:spcPts val="0"/>
              </a:spcBef>
              <a:spcAft>
                <a:spcPts val="0"/>
              </a:spcAft>
              <a:buSzPts val="440"/>
              <a:buNone/>
            </a:pPr>
            <a:r>
              <a:rPr lang="es" sz="1500">
                <a:latin typeface="Comfortaa"/>
                <a:ea typeface="Comfortaa"/>
                <a:cs typeface="Comfortaa"/>
                <a:sym typeface="Comfortaa"/>
              </a:rPr>
              <a:t>Sumergirse en una escuela estadounidense ofrece una valiosa oportunidad para mejorar el inglés, conocer la cultura y hacer amigos internacionales. Nuestras escuelas asociadas en Los Ángeles brindan esta experiencia a estudiantes de 5 a 18 años durante todo el año, tanto en entornos regulares de aula como en campamentos de verano (5-14 años)</a:t>
            </a:r>
            <a:endParaRPr sz="960">
              <a:latin typeface="Comfortaa"/>
              <a:ea typeface="Comfortaa"/>
              <a:cs typeface="Comfortaa"/>
              <a:sym typeface="Comfortaa"/>
            </a:endParaRPr>
          </a:p>
        </p:txBody>
      </p:sp>
      <p:pic>
        <p:nvPicPr>
          <p:cNvPr id="251" name="Google Shape;251;p26"/>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252" name="Google Shape;252;p26"/>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253" name="Google Shape;253;p26"/>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254" name="Google Shape;254;p26"/>
          <p:cNvSpPr txBox="1"/>
          <p:nvPr>
            <p:ph idx="1" type="body"/>
          </p:nvPr>
        </p:nvSpPr>
        <p:spPr>
          <a:xfrm>
            <a:off x="6007425" y="918925"/>
            <a:ext cx="2737200" cy="1295100"/>
          </a:xfrm>
          <a:prstGeom prst="rect">
            <a:avLst/>
          </a:prstGeom>
        </p:spPr>
        <p:txBody>
          <a:bodyPr anchorCtr="0" anchor="t" bIns="91425" lIns="91425" spcFirstLastPara="1" rIns="91425" wrap="square" tIns="91425">
            <a:noAutofit/>
          </a:bodyPr>
          <a:lstStyle/>
          <a:p>
            <a:pPr indent="-292100" lvl="0" marL="457200" rtl="0" algn="just">
              <a:spcBef>
                <a:spcPts val="0"/>
              </a:spcBef>
              <a:spcAft>
                <a:spcPts val="0"/>
              </a:spcAft>
              <a:buSzPts val="1000"/>
              <a:buFont typeface="Comfortaa"/>
              <a:buChar char="●"/>
            </a:pPr>
            <a:r>
              <a:rPr lang="es" sz="1000">
                <a:latin typeface="Comfortaa"/>
                <a:ea typeface="Comfortaa"/>
                <a:cs typeface="Comfortaa"/>
                <a:sym typeface="Comfortaa"/>
              </a:rPr>
              <a:t>A partir de $745</a:t>
            </a:r>
            <a:r>
              <a:rPr lang="es" sz="1000">
                <a:latin typeface="Comfortaa"/>
                <a:ea typeface="Comfortaa"/>
                <a:cs typeface="Comfortaa"/>
                <a:sym typeface="Comfortaa"/>
              </a:rPr>
              <a:t> por semana</a:t>
            </a:r>
            <a:endParaRPr sz="1000">
              <a:latin typeface="Comfortaa"/>
              <a:ea typeface="Comfortaa"/>
              <a:cs typeface="Comfortaa"/>
              <a:sym typeface="Comfortaa"/>
            </a:endParaRPr>
          </a:p>
          <a:p>
            <a:pPr indent="-292100" lvl="0" marL="457200" rtl="0" algn="just">
              <a:spcBef>
                <a:spcPts val="0"/>
              </a:spcBef>
              <a:spcAft>
                <a:spcPts val="0"/>
              </a:spcAft>
              <a:buSzPts val="1000"/>
              <a:buFont typeface="Comfortaa"/>
              <a:buChar char="●"/>
            </a:pPr>
            <a:r>
              <a:rPr lang="es" sz="1000">
                <a:latin typeface="Comfortaa"/>
                <a:ea typeface="Comfortaa"/>
                <a:cs typeface="Comfortaa"/>
                <a:sym typeface="Comfortaa"/>
              </a:rPr>
              <a:t>Transporte - aeropuerto: $160 por tramo</a:t>
            </a:r>
            <a:endParaRPr sz="1000">
              <a:latin typeface="Comfortaa"/>
              <a:ea typeface="Comfortaa"/>
              <a:cs typeface="Comfortaa"/>
              <a:sym typeface="Comfortaa"/>
            </a:endParaRPr>
          </a:p>
          <a:p>
            <a:pPr indent="-292100" lvl="0" marL="457200" rtl="0" algn="just">
              <a:spcBef>
                <a:spcPts val="0"/>
              </a:spcBef>
              <a:spcAft>
                <a:spcPts val="0"/>
              </a:spcAft>
              <a:buSzPts val="1000"/>
              <a:buFont typeface="Comfortaa"/>
              <a:buChar char="●"/>
            </a:pPr>
            <a:r>
              <a:rPr lang="es" sz="1000">
                <a:latin typeface="Comfortaa"/>
                <a:ea typeface="Comfortaa"/>
                <a:cs typeface="Comfortaa"/>
                <a:sym typeface="Comfortaa"/>
              </a:rPr>
              <a:t>Servicio de menor no acompañado $100 por tramo</a:t>
            </a:r>
            <a:endParaRPr sz="1000">
              <a:latin typeface="Comfortaa"/>
              <a:ea typeface="Comfortaa"/>
              <a:cs typeface="Comfortaa"/>
              <a:sym typeface="Comfortaa"/>
            </a:endParaRPr>
          </a:p>
          <a:p>
            <a:pPr indent="-292100" lvl="0" marL="457200" rtl="0" algn="just">
              <a:spcBef>
                <a:spcPts val="0"/>
              </a:spcBef>
              <a:spcAft>
                <a:spcPts val="0"/>
              </a:spcAft>
              <a:buSzPts val="1000"/>
              <a:buFont typeface="Comfortaa"/>
              <a:buChar char="●"/>
            </a:pPr>
            <a:r>
              <a:rPr lang="es" sz="1000">
                <a:latin typeface="Comfortaa"/>
                <a:ea typeface="Comfortaa"/>
                <a:cs typeface="Comfortaa"/>
                <a:sym typeface="Comfortaa"/>
              </a:rPr>
              <a:t>Seguro médico $40 por semana</a:t>
            </a:r>
            <a:endParaRPr sz="1000">
              <a:latin typeface="Comfortaa"/>
              <a:ea typeface="Comfortaa"/>
              <a:cs typeface="Comfortaa"/>
              <a:sym typeface="Comfortaa"/>
            </a:endParaRPr>
          </a:p>
        </p:txBody>
      </p:sp>
      <p:sp>
        <p:nvSpPr>
          <p:cNvPr id="255" name="Google Shape;255;p26"/>
          <p:cNvSpPr txBox="1"/>
          <p:nvPr>
            <p:ph idx="1" type="body"/>
          </p:nvPr>
        </p:nvSpPr>
        <p:spPr>
          <a:xfrm>
            <a:off x="3768300" y="3155501"/>
            <a:ext cx="2535000" cy="10719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Los adultos de la familia pueden asistir a clases de inglés en Citrus College o explorar la ciudad mientras los instructores cuidan a los niños</a:t>
            </a:r>
            <a:endParaRPr sz="1000">
              <a:latin typeface="Comfortaa"/>
              <a:ea typeface="Comfortaa"/>
              <a:cs typeface="Comfortaa"/>
              <a:sym typeface="Comfortaa"/>
            </a:endParaRPr>
          </a:p>
        </p:txBody>
      </p:sp>
      <p:pic>
        <p:nvPicPr>
          <p:cNvPr id="256" name="Google Shape;256;p26"/>
          <p:cNvPicPr preferRelativeResize="0"/>
          <p:nvPr/>
        </p:nvPicPr>
        <p:blipFill>
          <a:blip r:embed="rId5">
            <a:alphaModFix/>
          </a:blip>
          <a:stretch>
            <a:fillRect/>
          </a:stretch>
        </p:blipFill>
        <p:spPr>
          <a:xfrm>
            <a:off x="3990520" y="1162125"/>
            <a:ext cx="2090562" cy="1739383"/>
          </a:xfrm>
          <a:prstGeom prst="rect">
            <a:avLst/>
          </a:prstGeom>
          <a:noFill/>
          <a:ln>
            <a:noFill/>
          </a:ln>
        </p:spPr>
      </p:pic>
      <p:pic>
        <p:nvPicPr>
          <p:cNvPr id="257" name="Google Shape;257;p26"/>
          <p:cNvPicPr preferRelativeResize="0"/>
          <p:nvPr/>
        </p:nvPicPr>
        <p:blipFill>
          <a:blip r:embed="rId6">
            <a:alphaModFix/>
          </a:blip>
          <a:stretch>
            <a:fillRect/>
          </a:stretch>
        </p:blipFill>
        <p:spPr>
          <a:xfrm>
            <a:off x="6654075" y="2396600"/>
            <a:ext cx="1876750" cy="1739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7"/>
          <p:cNvPicPr preferRelativeResize="0"/>
          <p:nvPr/>
        </p:nvPicPr>
        <p:blipFill rotWithShape="1">
          <a:blip r:embed="rId3">
            <a:alphaModFix/>
          </a:blip>
          <a:srcRect b="0" l="18387" r="0" t="29483"/>
          <a:stretch/>
        </p:blipFill>
        <p:spPr>
          <a:xfrm>
            <a:off x="2250275" y="865650"/>
            <a:ext cx="6178849" cy="3412200"/>
          </a:xfrm>
          <a:prstGeom prst="rect">
            <a:avLst/>
          </a:prstGeom>
          <a:noFill/>
          <a:ln>
            <a:noFill/>
          </a:ln>
        </p:spPr>
      </p:pic>
      <p:sp>
        <p:nvSpPr>
          <p:cNvPr id="263" name="Google Shape;263;p27"/>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264" name="Google Shape;264;p27"/>
          <p:cNvPicPr preferRelativeResize="0"/>
          <p:nvPr/>
        </p:nvPicPr>
        <p:blipFill>
          <a:blip r:embed="rId4">
            <a:alphaModFix/>
          </a:blip>
          <a:stretch>
            <a:fillRect/>
          </a:stretch>
        </p:blipFill>
        <p:spPr>
          <a:xfrm>
            <a:off x="825700" y="1570475"/>
            <a:ext cx="1223850" cy="111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595975" y="0"/>
            <a:ext cx="6368440" cy="4838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mt="33000"/>
          </a:blip>
          <a:stretch>
            <a:fillRect/>
          </a:stretch>
        </p:blipFill>
        <p:spPr>
          <a:xfrm>
            <a:off x="-419100" y="-30475"/>
            <a:ext cx="10046726" cy="6212700"/>
          </a:xfrm>
          <a:prstGeom prst="rect">
            <a:avLst/>
          </a:prstGeom>
          <a:noFill/>
          <a:ln>
            <a:noFill/>
          </a:ln>
        </p:spPr>
      </p:pic>
      <p:sp>
        <p:nvSpPr>
          <p:cNvPr id="65" name="Google Shape;65;p15"/>
          <p:cNvSpPr txBox="1"/>
          <p:nvPr>
            <p:ph type="ctrTitle"/>
          </p:nvPr>
        </p:nvSpPr>
        <p:spPr>
          <a:xfrm>
            <a:off x="311708" y="802500"/>
            <a:ext cx="8520600" cy="20526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s">
                <a:solidFill>
                  <a:schemeClr val="lt1"/>
                </a:solidFill>
                <a:latin typeface="Merriweather Black"/>
                <a:ea typeface="Merriweather Black"/>
                <a:cs typeface="Merriweather Black"/>
                <a:sym typeface="Merriweather Black"/>
              </a:rPr>
              <a:t>FLS INTERNATIONAL</a:t>
            </a:r>
            <a:endParaRPr>
              <a:solidFill>
                <a:schemeClr val="lt1"/>
              </a:solidFill>
              <a:latin typeface="Merriweather Black"/>
              <a:ea typeface="Merriweather Black"/>
              <a:cs typeface="Merriweather Black"/>
              <a:sym typeface="Merriweather Black"/>
            </a:endParaRPr>
          </a:p>
        </p:txBody>
      </p:sp>
      <p:sp>
        <p:nvSpPr>
          <p:cNvPr id="66" name="Google Shape;66;p15"/>
          <p:cNvSpPr txBox="1"/>
          <p:nvPr>
            <p:ph idx="1" type="subTitle"/>
          </p:nvPr>
        </p:nvSpPr>
        <p:spPr>
          <a:xfrm>
            <a:off x="368075" y="2602675"/>
            <a:ext cx="8520600" cy="792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b="1" lang="es">
                <a:solidFill>
                  <a:schemeClr val="lt1"/>
                </a:solidFill>
              </a:rPr>
              <a:t>SPECIALITY TOUR PROGRAMS</a:t>
            </a:r>
            <a:endParaRPr b="1">
              <a:solidFill>
                <a:schemeClr val="lt1"/>
              </a:solidFill>
            </a:endParaRPr>
          </a:p>
        </p:txBody>
      </p:sp>
      <p:pic>
        <p:nvPicPr>
          <p:cNvPr id="67" name="Google Shape;67;p15"/>
          <p:cNvPicPr preferRelativeResize="0"/>
          <p:nvPr/>
        </p:nvPicPr>
        <p:blipFill>
          <a:blip r:embed="rId4">
            <a:alphaModFix/>
          </a:blip>
          <a:stretch>
            <a:fillRect/>
          </a:stretch>
        </p:blipFill>
        <p:spPr>
          <a:xfrm>
            <a:off x="107050" y="172950"/>
            <a:ext cx="868804" cy="79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2272200" y="11250"/>
            <a:ext cx="4577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DISCOVER CALIFORNIA</a:t>
            </a:r>
            <a:endParaRPr b="1" sz="2720">
              <a:solidFill>
                <a:srgbClr val="FF9900"/>
              </a:solidFill>
              <a:latin typeface="Comfortaa"/>
              <a:ea typeface="Comfortaa"/>
              <a:cs typeface="Comfortaa"/>
              <a:sym typeface="Comfortaa"/>
            </a:endParaRPr>
          </a:p>
        </p:txBody>
      </p:sp>
      <p:sp>
        <p:nvSpPr>
          <p:cNvPr id="73" name="Google Shape;73;p16"/>
          <p:cNvSpPr txBox="1"/>
          <p:nvPr>
            <p:ph idx="1" type="body"/>
          </p:nvPr>
        </p:nvSpPr>
        <p:spPr>
          <a:xfrm>
            <a:off x="159300" y="649300"/>
            <a:ext cx="3233400" cy="360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Experimenta lo mejor del sur de California en el popular programa de Citrus College, ubicado en el suburbio confortable de Glendora, cerca de Los Ángeles. Disfruta de las legendarias atracciones de la región, desde Hollywood hasta Disneyland.</a:t>
            </a:r>
            <a:endParaRPr>
              <a:latin typeface="Comfortaa"/>
              <a:ea typeface="Comfortaa"/>
              <a:cs typeface="Comfortaa"/>
              <a:sym typeface="Comfortaa"/>
            </a:endParaRPr>
          </a:p>
        </p:txBody>
      </p:sp>
      <p:pic>
        <p:nvPicPr>
          <p:cNvPr id="74" name="Google Shape;74;p16"/>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75" name="Google Shape;75;p16"/>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76" name="Google Shape;76;p16"/>
          <p:cNvPicPr preferRelativeResize="0"/>
          <p:nvPr/>
        </p:nvPicPr>
        <p:blipFill>
          <a:blip r:embed="rId4">
            <a:alphaModFix/>
          </a:blip>
          <a:stretch>
            <a:fillRect/>
          </a:stretch>
        </p:blipFill>
        <p:spPr>
          <a:xfrm>
            <a:off x="30850" y="20550"/>
            <a:ext cx="689200" cy="628753"/>
          </a:xfrm>
          <a:prstGeom prst="rect">
            <a:avLst/>
          </a:prstGeom>
          <a:noFill/>
          <a:ln>
            <a:noFill/>
          </a:ln>
        </p:spPr>
      </p:pic>
      <p:pic>
        <p:nvPicPr>
          <p:cNvPr id="77" name="Google Shape;77;p16"/>
          <p:cNvPicPr preferRelativeResize="0"/>
          <p:nvPr/>
        </p:nvPicPr>
        <p:blipFill>
          <a:blip r:embed="rId5">
            <a:alphaModFix/>
          </a:blip>
          <a:stretch>
            <a:fillRect/>
          </a:stretch>
        </p:blipFill>
        <p:spPr>
          <a:xfrm>
            <a:off x="3655525" y="663500"/>
            <a:ext cx="2064849" cy="1295100"/>
          </a:xfrm>
          <a:prstGeom prst="rect">
            <a:avLst/>
          </a:prstGeom>
          <a:noFill/>
          <a:ln>
            <a:noFill/>
          </a:ln>
        </p:spPr>
      </p:pic>
      <p:pic>
        <p:nvPicPr>
          <p:cNvPr id="78" name="Google Shape;78;p16"/>
          <p:cNvPicPr preferRelativeResize="0"/>
          <p:nvPr/>
        </p:nvPicPr>
        <p:blipFill>
          <a:blip r:embed="rId6">
            <a:alphaModFix/>
          </a:blip>
          <a:stretch>
            <a:fillRect/>
          </a:stretch>
        </p:blipFill>
        <p:spPr>
          <a:xfrm>
            <a:off x="3654451" y="2073300"/>
            <a:ext cx="2064850" cy="1276513"/>
          </a:xfrm>
          <a:prstGeom prst="rect">
            <a:avLst/>
          </a:prstGeom>
          <a:noFill/>
          <a:ln>
            <a:noFill/>
          </a:ln>
        </p:spPr>
      </p:pic>
      <p:sp>
        <p:nvSpPr>
          <p:cNvPr id="79" name="Google Shape;79;p16"/>
          <p:cNvSpPr txBox="1"/>
          <p:nvPr>
            <p:ph idx="1" type="body"/>
          </p:nvPr>
        </p:nvSpPr>
        <p:spPr>
          <a:xfrm>
            <a:off x="3392700" y="3397350"/>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1 - 3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12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t/>
            </a:r>
            <a:endParaRPr sz="100">
              <a:latin typeface="Comfortaa"/>
              <a:ea typeface="Comfortaa"/>
              <a:cs typeface="Comfortaa"/>
              <a:sym typeface="Comfortaa"/>
            </a:endParaRPr>
          </a:p>
        </p:txBody>
      </p:sp>
      <p:sp>
        <p:nvSpPr>
          <p:cNvPr id="80" name="Google Shape;80;p16"/>
          <p:cNvSpPr txBox="1"/>
          <p:nvPr>
            <p:ph idx="1" type="body"/>
          </p:nvPr>
        </p:nvSpPr>
        <p:spPr>
          <a:xfrm>
            <a:off x="3397850" y="37722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$ 1,735 por semana en homestay</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$2,490 por semana en residencia (verano)</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(LAX): $160 por tramo</a:t>
            </a:r>
            <a:endParaRPr sz="1000">
              <a:latin typeface="Comfortaa"/>
              <a:ea typeface="Comfortaa"/>
              <a:cs typeface="Comfortaa"/>
              <a:sym typeface="Comfortaa"/>
            </a:endParaRPr>
          </a:p>
        </p:txBody>
      </p:sp>
      <p:pic>
        <p:nvPicPr>
          <p:cNvPr id="81" name="Google Shape;81;p16"/>
          <p:cNvPicPr preferRelativeResize="0"/>
          <p:nvPr/>
        </p:nvPicPr>
        <p:blipFill>
          <a:blip r:embed="rId7">
            <a:alphaModFix/>
          </a:blip>
          <a:stretch>
            <a:fillRect/>
          </a:stretch>
        </p:blipFill>
        <p:spPr>
          <a:xfrm>
            <a:off x="6006000" y="657526"/>
            <a:ext cx="2460900" cy="1912128"/>
          </a:xfrm>
          <a:prstGeom prst="rect">
            <a:avLst/>
          </a:prstGeom>
          <a:noFill/>
          <a:ln>
            <a:noFill/>
          </a:ln>
        </p:spPr>
      </p:pic>
      <p:pic>
        <p:nvPicPr>
          <p:cNvPr id="82" name="Google Shape;82;p16"/>
          <p:cNvPicPr preferRelativeResize="0"/>
          <p:nvPr/>
        </p:nvPicPr>
        <p:blipFill>
          <a:blip r:embed="rId8">
            <a:alphaModFix/>
          </a:blip>
          <a:stretch>
            <a:fillRect/>
          </a:stretch>
        </p:blipFill>
        <p:spPr>
          <a:xfrm>
            <a:off x="6027875" y="2567036"/>
            <a:ext cx="2257425" cy="904875"/>
          </a:xfrm>
          <a:prstGeom prst="rect">
            <a:avLst/>
          </a:prstGeom>
          <a:noFill/>
          <a:ln>
            <a:noFill/>
          </a:ln>
        </p:spPr>
      </p:pic>
      <p:sp>
        <p:nvSpPr>
          <p:cNvPr id="83" name="Google Shape;83;p16"/>
          <p:cNvSpPr txBox="1"/>
          <p:nvPr>
            <p:ph idx="1" type="body"/>
          </p:nvPr>
        </p:nvSpPr>
        <p:spPr>
          <a:xfrm>
            <a:off x="6027875" y="3471900"/>
            <a:ext cx="2460900" cy="1002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275"/>
              <a:buNone/>
            </a:pPr>
            <a:r>
              <a:rPr lang="es" sz="800">
                <a:latin typeface="Comfortaa"/>
                <a:ea typeface="Comfortaa"/>
                <a:cs typeface="Comfortaa"/>
                <a:sym typeface="Comfortaa"/>
              </a:rPr>
              <a:t>Solo en verano: </a:t>
            </a:r>
            <a:endParaRPr sz="800">
              <a:latin typeface="Comfortaa"/>
              <a:ea typeface="Comfortaa"/>
              <a:cs typeface="Comfortaa"/>
              <a:sym typeface="Comfortaa"/>
            </a:endParaRPr>
          </a:p>
          <a:p>
            <a:pPr indent="-279400" lvl="0" marL="457200" rtl="0" algn="l">
              <a:lnSpc>
                <a:spcPct val="95000"/>
              </a:lnSpc>
              <a:spcBef>
                <a:spcPts val="0"/>
              </a:spcBef>
              <a:spcAft>
                <a:spcPts val="0"/>
              </a:spcAft>
              <a:buSzPts val="800"/>
              <a:buFont typeface="Comfortaa"/>
              <a:buChar char="●"/>
            </a:pPr>
            <a:r>
              <a:rPr lang="es" sz="800">
                <a:latin typeface="Comfortaa"/>
                <a:ea typeface="Comfortaa"/>
                <a:cs typeface="Comfortaa"/>
                <a:sym typeface="Comfortaa"/>
              </a:rPr>
              <a:t>Santa Monica Beach*</a:t>
            </a:r>
            <a:endParaRPr sz="800">
              <a:latin typeface="Comfortaa"/>
              <a:ea typeface="Comfortaa"/>
              <a:cs typeface="Comfortaa"/>
              <a:sym typeface="Comfortaa"/>
            </a:endParaRPr>
          </a:p>
          <a:p>
            <a:pPr indent="-279400" lvl="0" marL="457200" rtl="0" algn="l">
              <a:lnSpc>
                <a:spcPct val="95000"/>
              </a:lnSpc>
              <a:spcBef>
                <a:spcPts val="0"/>
              </a:spcBef>
              <a:spcAft>
                <a:spcPts val="0"/>
              </a:spcAft>
              <a:buSzPts val="800"/>
              <a:buFont typeface="Comfortaa"/>
              <a:buChar char="●"/>
            </a:pPr>
            <a:r>
              <a:rPr lang="es" sz="800">
                <a:latin typeface="Comfortaa"/>
                <a:ea typeface="Comfortaa"/>
                <a:cs typeface="Comfortaa"/>
                <a:sym typeface="Comfortaa"/>
              </a:rPr>
              <a:t>MLB Baseball Game*</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84" name="Google Shape;84;p16"/>
          <p:cNvSpPr txBox="1"/>
          <p:nvPr>
            <p:ph idx="1" type="body"/>
          </p:nvPr>
        </p:nvSpPr>
        <p:spPr>
          <a:xfrm>
            <a:off x="6045875" y="3989100"/>
            <a:ext cx="3141600" cy="1002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85" name="Google Shape;85;p16"/>
          <p:cNvSpPr txBox="1"/>
          <p:nvPr>
            <p:ph idx="1" type="body"/>
          </p:nvPr>
        </p:nvSpPr>
        <p:spPr>
          <a:xfrm>
            <a:off x="153850" y="2655350"/>
            <a:ext cx="2960100" cy="1667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a:latin typeface="Comfortaa"/>
                <a:ea typeface="Comfortaa"/>
                <a:cs typeface="Comfortaa"/>
                <a:sym typeface="Comfortaa"/>
              </a:rPr>
              <a:t>Incluye:</a:t>
            </a:r>
            <a:endParaRPr>
              <a:latin typeface="Comfortaa"/>
              <a:ea typeface="Comfortaa"/>
              <a:cs typeface="Comfortaa"/>
              <a:sym typeface="Comfortaa"/>
            </a:endParaRPr>
          </a:p>
          <a:p>
            <a:pPr indent="-317500" lvl="0" marL="457200" rtl="0" algn="just">
              <a:spcBef>
                <a:spcPts val="0"/>
              </a:spcBef>
              <a:spcAft>
                <a:spcPts val="0"/>
              </a:spcAft>
              <a:buSzPts val="1400"/>
              <a:buFont typeface="Comfortaa"/>
              <a:buChar char="-"/>
            </a:pPr>
            <a:r>
              <a:rPr lang="es">
                <a:latin typeface="Comfortaa"/>
                <a:ea typeface="Comfortaa"/>
                <a:cs typeface="Comfortaa"/>
                <a:sym typeface="Comfortaa"/>
              </a:rPr>
              <a:t>18 lecciones de inglés por semana</a:t>
            </a:r>
            <a:endParaRPr>
              <a:latin typeface="Comfortaa"/>
              <a:ea typeface="Comfortaa"/>
              <a:cs typeface="Comfortaa"/>
              <a:sym typeface="Comfortaa"/>
            </a:endParaRPr>
          </a:p>
          <a:p>
            <a:pPr indent="-317500" lvl="0" marL="457200" rtl="0" algn="just">
              <a:spcBef>
                <a:spcPts val="0"/>
              </a:spcBef>
              <a:spcAft>
                <a:spcPts val="0"/>
              </a:spcAft>
              <a:buSzPts val="1400"/>
              <a:buFont typeface="Comfortaa"/>
              <a:buChar char="-"/>
            </a:pPr>
            <a:r>
              <a:rPr lang="es">
                <a:latin typeface="Comfortaa"/>
                <a:ea typeface="Comfortaa"/>
                <a:cs typeface="Comfortaa"/>
                <a:sym typeface="Comfortaa"/>
              </a:rPr>
              <a:t>2 comidas al día, brunch los sábados, brunch y cena los domingos</a:t>
            </a:r>
            <a:endParaRPr>
              <a:latin typeface="Comfortaa"/>
              <a:ea typeface="Comfortaa"/>
              <a:cs typeface="Comfortaa"/>
              <a:sym typeface="Comfortaa"/>
            </a:endParaRPr>
          </a:p>
          <a:p>
            <a:pPr indent="-317500" lvl="0" marL="457200" rtl="0" algn="just">
              <a:spcBef>
                <a:spcPts val="0"/>
              </a:spcBef>
              <a:spcAft>
                <a:spcPts val="0"/>
              </a:spcAft>
              <a:buSzPts val="1400"/>
              <a:buFont typeface="Comfortaa"/>
              <a:buChar char="-"/>
            </a:pPr>
            <a:r>
              <a:rPr lang="es">
                <a:latin typeface="Comfortaa"/>
                <a:ea typeface="Comfortaa"/>
                <a:cs typeface="Comfortaa"/>
                <a:sym typeface="Comfortaa"/>
              </a:rPr>
              <a:t>Transporte diario al camp</a:t>
            </a:r>
            <a:endParaRPr>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2600400" y="-23900"/>
            <a:ext cx="4175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MOVIE PRODUCTION</a:t>
            </a:r>
            <a:endParaRPr b="1" sz="2720">
              <a:solidFill>
                <a:srgbClr val="FF9900"/>
              </a:solidFill>
              <a:latin typeface="Comfortaa"/>
              <a:ea typeface="Comfortaa"/>
              <a:cs typeface="Comfortaa"/>
              <a:sym typeface="Comfortaa"/>
            </a:endParaRPr>
          </a:p>
        </p:txBody>
      </p:sp>
      <p:sp>
        <p:nvSpPr>
          <p:cNvPr id="91" name="Google Shape;91;p17"/>
          <p:cNvSpPr txBox="1"/>
          <p:nvPr>
            <p:ph idx="1" type="body"/>
          </p:nvPr>
        </p:nvSpPr>
        <p:spPr>
          <a:xfrm>
            <a:off x="159300" y="649300"/>
            <a:ext cx="3233400" cy="360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Ven a Los Ángeles, la capital del cine de Estados Unidos, para crear tu propio cortometraje. En  Citrus College, aprenderás todo sobre actuación, video y producción de sonido. Además, podrás visitar los principales estudios de Hollywood y otras atracciones de la ciudad.</a:t>
            </a:r>
            <a:endParaRPr>
              <a:latin typeface="Comfortaa"/>
              <a:ea typeface="Comfortaa"/>
              <a:cs typeface="Comfortaa"/>
              <a:sym typeface="Comfortaa"/>
            </a:endParaRPr>
          </a:p>
        </p:txBody>
      </p:sp>
      <p:pic>
        <p:nvPicPr>
          <p:cNvPr id="92" name="Google Shape;92;p17"/>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93" name="Google Shape;93;p17"/>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94" name="Google Shape;94;p17"/>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95" name="Google Shape;95;p17"/>
          <p:cNvSpPr txBox="1"/>
          <p:nvPr>
            <p:ph idx="1" type="body"/>
          </p:nvPr>
        </p:nvSpPr>
        <p:spPr>
          <a:xfrm>
            <a:off x="5853600" y="3473550"/>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3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15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t/>
            </a:r>
            <a:endParaRPr sz="100">
              <a:latin typeface="Comfortaa"/>
              <a:ea typeface="Comfortaa"/>
              <a:cs typeface="Comfortaa"/>
              <a:sym typeface="Comfortaa"/>
            </a:endParaRPr>
          </a:p>
        </p:txBody>
      </p:sp>
      <p:sp>
        <p:nvSpPr>
          <p:cNvPr id="96" name="Google Shape;96;p17"/>
          <p:cNvSpPr txBox="1"/>
          <p:nvPr>
            <p:ph idx="1" type="body"/>
          </p:nvPr>
        </p:nvSpPr>
        <p:spPr>
          <a:xfrm>
            <a:off x="5858750" y="38484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$ 4,925 en homestay</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$7,995 en residencia (verano)</a:t>
            </a:r>
            <a:endParaRPr sz="1000">
              <a:latin typeface="Comfortaa"/>
              <a:ea typeface="Comfortaa"/>
              <a:cs typeface="Comfortaa"/>
              <a:sym typeface="Comfortaa"/>
            </a:endParaRPr>
          </a:p>
          <a:p>
            <a:pPr indent="0" lvl="0" marL="0" rtl="0" algn="just">
              <a:spcBef>
                <a:spcPts val="0"/>
              </a:spcBef>
              <a:spcAft>
                <a:spcPts val="0"/>
              </a:spcAft>
              <a:buNone/>
            </a:pPr>
            <a:r>
              <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(LAX): $160 por tramo</a:t>
            </a:r>
            <a:endParaRPr sz="1000">
              <a:latin typeface="Comfortaa"/>
              <a:ea typeface="Comfortaa"/>
              <a:cs typeface="Comfortaa"/>
              <a:sym typeface="Comfortaa"/>
            </a:endParaRPr>
          </a:p>
        </p:txBody>
      </p:sp>
      <p:sp>
        <p:nvSpPr>
          <p:cNvPr id="97" name="Google Shape;97;p17"/>
          <p:cNvSpPr txBox="1"/>
          <p:nvPr>
            <p:ph idx="1" type="body"/>
          </p:nvPr>
        </p:nvSpPr>
        <p:spPr>
          <a:xfrm>
            <a:off x="5863900" y="3244950"/>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98" name="Google Shape;98;p17"/>
          <p:cNvSpPr txBox="1"/>
          <p:nvPr>
            <p:ph idx="1" type="body"/>
          </p:nvPr>
        </p:nvSpPr>
        <p:spPr>
          <a:xfrm>
            <a:off x="30850" y="2655350"/>
            <a:ext cx="32334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de inglés por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8 lecciones de movie production y copia del final film</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2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Transporte diario al camp</a:t>
            </a:r>
            <a:endParaRPr sz="1300">
              <a:latin typeface="Comfortaa"/>
              <a:ea typeface="Comfortaa"/>
              <a:cs typeface="Comfortaa"/>
              <a:sym typeface="Comfortaa"/>
            </a:endParaRPr>
          </a:p>
        </p:txBody>
      </p:sp>
      <p:pic>
        <p:nvPicPr>
          <p:cNvPr id="99" name="Google Shape;99;p17"/>
          <p:cNvPicPr preferRelativeResize="0"/>
          <p:nvPr/>
        </p:nvPicPr>
        <p:blipFill>
          <a:blip r:embed="rId5">
            <a:alphaModFix/>
          </a:blip>
          <a:stretch>
            <a:fillRect/>
          </a:stretch>
        </p:blipFill>
        <p:spPr>
          <a:xfrm>
            <a:off x="3640324" y="1280012"/>
            <a:ext cx="2095242" cy="1276525"/>
          </a:xfrm>
          <a:prstGeom prst="rect">
            <a:avLst/>
          </a:prstGeom>
          <a:noFill/>
          <a:ln>
            <a:noFill/>
          </a:ln>
        </p:spPr>
      </p:pic>
      <p:pic>
        <p:nvPicPr>
          <p:cNvPr id="100" name="Google Shape;100;p17"/>
          <p:cNvPicPr preferRelativeResize="0"/>
          <p:nvPr/>
        </p:nvPicPr>
        <p:blipFill>
          <a:blip r:embed="rId6">
            <a:alphaModFix/>
          </a:blip>
          <a:stretch>
            <a:fillRect/>
          </a:stretch>
        </p:blipFill>
        <p:spPr>
          <a:xfrm>
            <a:off x="3654350" y="2657762"/>
            <a:ext cx="2040738" cy="1397214"/>
          </a:xfrm>
          <a:prstGeom prst="rect">
            <a:avLst/>
          </a:prstGeom>
          <a:noFill/>
          <a:ln>
            <a:noFill/>
          </a:ln>
        </p:spPr>
      </p:pic>
      <p:pic>
        <p:nvPicPr>
          <p:cNvPr id="101" name="Google Shape;101;p17"/>
          <p:cNvPicPr preferRelativeResize="0"/>
          <p:nvPr/>
        </p:nvPicPr>
        <p:blipFill>
          <a:blip r:embed="rId7">
            <a:alphaModFix/>
          </a:blip>
          <a:stretch>
            <a:fillRect/>
          </a:stretch>
        </p:blipFill>
        <p:spPr>
          <a:xfrm>
            <a:off x="5858742" y="649300"/>
            <a:ext cx="1924050" cy="1428750"/>
          </a:xfrm>
          <a:prstGeom prst="rect">
            <a:avLst/>
          </a:prstGeom>
          <a:noFill/>
          <a:ln>
            <a:noFill/>
          </a:ln>
        </p:spPr>
      </p:pic>
      <p:pic>
        <p:nvPicPr>
          <p:cNvPr id="102" name="Google Shape;102;p17"/>
          <p:cNvPicPr preferRelativeResize="0"/>
          <p:nvPr/>
        </p:nvPicPr>
        <p:blipFill>
          <a:blip r:embed="rId8">
            <a:alphaModFix/>
          </a:blip>
          <a:stretch>
            <a:fillRect/>
          </a:stretch>
        </p:blipFill>
        <p:spPr>
          <a:xfrm>
            <a:off x="5853600" y="2001850"/>
            <a:ext cx="2294024" cy="127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3458388" y="37925"/>
            <a:ext cx="246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SURF CAMP</a:t>
            </a:r>
            <a:endParaRPr b="1" sz="2720">
              <a:solidFill>
                <a:srgbClr val="FF9900"/>
              </a:solidFill>
              <a:latin typeface="Comfortaa"/>
              <a:ea typeface="Comfortaa"/>
              <a:cs typeface="Comfortaa"/>
              <a:sym typeface="Comfortaa"/>
            </a:endParaRPr>
          </a:p>
        </p:txBody>
      </p:sp>
      <p:sp>
        <p:nvSpPr>
          <p:cNvPr id="108" name="Google Shape;108;p18"/>
          <p:cNvSpPr txBox="1"/>
          <p:nvPr>
            <p:ph idx="1" type="body"/>
          </p:nvPr>
        </p:nvSpPr>
        <p:spPr>
          <a:xfrm>
            <a:off x="159300" y="649300"/>
            <a:ext cx="3233400" cy="360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Las lecciones de surf se llevan a cabo en la cercana Huntington Beach, conocida como Surf City USA, el lugar del famoso US Open y otros campeonatos de surf, así como algunos de los mejores lugares para surfear en Estados Unidos. </a:t>
            </a:r>
            <a:endParaRPr>
              <a:latin typeface="Comfortaa"/>
              <a:ea typeface="Comfortaa"/>
              <a:cs typeface="Comfortaa"/>
              <a:sym typeface="Comfortaa"/>
            </a:endParaRPr>
          </a:p>
        </p:txBody>
      </p:sp>
      <p:pic>
        <p:nvPicPr>
          <p:cNvPr id="109" name="Google Shape;109;p18"/>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110" name="Google Shape;110;p18"/>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11" name="Google Shape;111;p18"/>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112" name="Google Shape;112;p18"/>
          <p:cNvSpPr txBox="1"/>
          <p:nvPr>
            <p:ph idx="1" type="body"/>
          </p:nvPr>
        </p:nvSpPr>
        <p:spPr>
          <a:xfrm>
            <a:off x="5946450" y="290622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1 - 3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15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t/>
            </a:r>
            <a:endParaRPr sz="100">
              <a:latin typeface="Comfortaa"/>
              <a:ea typeface="Comfortaa"/>
              <a:cs typeface="Comfortaa"/>
              <a:sym typeface="Comfortaa"/>
            </a:endParaRPr>
          </a:p>
        </p:txBody>
      </p:sp>
      <p:sp>
        <p:nvSpPr>
          <p:cNvPr id="113" name="Google Shape;113;p18"/>
          <p:cNvSpPr txBox="1"/>
          <p:nvPr>
            <p:ph idx="1" type="body"/>
          </p:nvPr>
        </p:nvSpPr>
        <p:spPr>
          <a:xfrm>
            <a:off x="5951600" y="3281075"/>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$ 1,965 por semana en homestay</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$2,735 por semana en residencia (verano)</a:t>
            </a:r>
            <a:endParaRPr sz="1000">
              <a:latin typeface="Comfortaa"/>
              <a:ea typeface="Comfortaa"/>
              <a:cs typeface="Comfortaa"/>
              <a:sym typeface="Comfortaa"/>
            </a:endParaRPr>
          </a:p>
          <a:p>
            <a:pPr indent="0" lvl="0" marL="0" rtl="0" algn="just">
              <a:spcBef>
                <a:spcPts val="0"/>
              </a:spcBef>
              <a:spcAft>
                <a:spcPts val="0"/>
              </a:spcAft>
              <a:buNone/>
            </a:pPr>
            <a:r>
              <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(LAX): $160 por tramo</a:t>
            </a:r>
            <a:endParaRPr sz="1000">
              <a:latin typeface="Comfortaa"/>
              <a:ea typeface="Comfortaa"/>
              <a:cs typeface="Comfortaa"/>
              <a:sym typeface="Comfortaa"/>
            </a:endParaRPr>
          </a:p>
        </p:txBody>
      </p:sp>
      <p:sp>
        <p:nvSpPr>
          <p:cNvPr id="114" name="Google Shape;114;p18"/>
          <p:cNvSpPr txBox="1"/>
          <p:nvPr>
            <p:ph idx="1" type="body"/>
          </p:nvPr>
        </p:nvSpPr>
        <p:spPr>
          <a:xfrm>
            <a:off x="5794750" y="2491863"/>
            <a:ext cx="3141600" cy="10020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115" name="Google Shape;115;p18"/>
          <p:cNvSpPr txBox="1"/>
          <p:nvPr>
            <p:ph idx="1" type="body"/>
          </p:nvPr>
        </p:nvSpPr>
        <p:spPr>
          <a:xfrm>
            <a:off x="30850" y="2655350"/>
            <a:ext cx="32334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de inglés por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10 lecciones de surf (incluye alquiler de surfboard y wetsuit)</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2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Transporte diario al camp</a:t>
            </a:r>
            <a:endParaRPr sz="1300">
              <a:latin typeface="Comfortaa"/>
              <a:ea typeface="Comfortaa"/>
              <a:cs typeface="Comfortaa"/>
              <a:sym typeface="Comfortaa"/>
            </a:endParaRPr>
          </a:p>
        </p:txBody>
      </p:sp>
      <p:pic>
        <p:nvPicPr>
          <p:cNvPr id="116" name="Google Shape;116;p18"/>
          <p:cNvPicPr preferRelativeResize="0"/>
          <p:nvPr/>
        </p:nvPicPr>
        <p:blipFill>
          <a:blip r:embed="rId5">
            <a:alphaModFix/>
          </a:blip>
          <a:stretch>
            <a:fillRect/>
          </a:stretch>
        </p:blipFill>
        <p:spPr>
          <a:xfrm>
            <a:off x="3546226" y="1098413"/>
            <a:ext cx="2094993" cy="1295100"/>
          </a:xfrm>
          <a:prstGeom prst="rect">
            <a:avLst/>
          </a:prstGeom>
          <a:noFill/>
          <a:ln>
            <a:noFill/>
          </a:ln>
        </p:spPr>
      </p:pic>
      <p:pic>
        <p:nvPicPr>
          <p:cNvPr id="117" name="Google Shape;117;p18"/>
          <p:cNvPicPr preferRelativeResize="0"/>
          <p:nvPr/>
        </p:nvPicPr>
        <p:blipFill>
          <a:blip r:embed="rId6">
            <a:alphaModFix/>
          </a:blip>
          <a:stretch>
            <a:fillRect/>
          </a:stretch>
        </p:blipFill>
        <p:spPr>
          <a:xfrm>
            <a:off x="3546225" y="2508388"/>
            <a:ext cx="2118257" cy="1295100"/>
          </a:xfrm>
          <a:prstGeom prst="rect">
            <a:avLst/>
          </a:prstGeom>
          <a:noFill/>
          <a:ln>
            <a:noFill/>
          </a:ln>
        </p:spPr>
      </p:pic>
      <p:pic>
        <p:nvPicPr>
          <p:cNvPr id="118" name="Google Shape;118;p18"/>
          <p:cNvPicPr preferRelativeResize="0"/>
          <p:nvPr/>
        </p:nvPicPr>
        <p:blipFill>
          <a:blip r:embed="rId7">
            <a:alphaModFix/>
          </a:blip>
          <a:stretch>
            <a:fillRect/>
          </a:stretch>
        </p:blipFill>
        <p:spPr>
          <a:xfrm>
            <a:off x="5794757" y="812775"/>
            <a:ext cx="1666875" cy="1076325"/>
          </a:xfrm>
          <a:prstGeom prst="rect">
            <a:avLst/>
          </a:prstGeom>
          <a:noFill/>
          <a:ln>
            <a:noFill/>
          </a:ln>
        </p:spPr>
      </p:pic>
      <p:pic>
        <p:nvPicPr>
          <p:cNvPr id="119" name="Google Shape;119;p18"/>
          <p:cNvPicPr preferRelativeResize="0"/>
          <p:nvPr/>
        </p:nvPicPr>
        <p:blipFill>
          <a:blip r:embed="rId8">
            <a:alphaModFix/>
          </a:blip>
          <a:stretch>
            <a:fillRect/>
          </a:stretch>
        </p:blipFill>
        <p:spPr>
          <a:xfrm>
            <a:off x="5818007" y="1889100"/>
            <a:ext cx="2438400" cy="581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9"/>
          <p:cNvSpPr txBox="1"/>
          <p:nvPr>
            <p:ph type="title"/>
          </p:nvPr>
        </p:nvSpPr>
        <p:spPr>
          <a:xfrm>
            <a:off x="3141054" y="48575"/>
            <a:ext cx="3233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CODING CAMP</a:t>
            </a:r>
            <a:endParaRPr b="1" sz="2720">
              <a:solidFill>
                <a:srgbClr val="FF9900"/>
              </a:solidFill>
              <a:latin typeface="Comfortaa"/>
              <a:ea typeface="Comfortaa"/>
              <a:cs typeface="Comfortaa"/>
              <a:sym typeface="Comfortaa"/>
            </a:endParaRPr>
          </a:p>
        </p:txBody>
      </p:sp>
      <p:sp>
        <p:nvSpPr>
          <p:cNvPr id="125" name="Google Shape;125;p19"/>
          <p:cNvSpPr txBox="1"/>
          <p:nvPr>
            <p:ph idx="1" type="body"/>
          </p:nvPr>
        </p:nvSpPr>
        <p:spPr>
          <a:xfrm>
            <a:off x="159300" y="649300"/>
            <a:ext cx="3233400" cy="360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Clr>
                <a:schemeClr val="dk1"/>
              </a:buClr>
              <a:buSzPts val="1100"/>
              <a:buFont typeface="Arial"/>
              <a:buNone/>
            </a:pPr>
            <a:r>
              <a:rPr lang="es">
                <a:latin typeface="Comfortaa"/>
                <a:ea typeface="Comfortaa"/>
                <a:cs typeface="Comfortaa"/>
                <a:sym typeface="Comfortaa"/>
              </a:rPr>
              <a:t>Nuestros programas en la University of Southern California permiten a estudiantes de todo el mundo aprender codificación en un entorno intercultural. Con un enfoque práctico, los estudiantes programan drones y robots, mientras que los recorridos por Los Ángeles completan la experiencia.</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p:txBody>
      </p:sp>
      <p:pic>
        <p:nvPicPr>
          <p:cNvPr id="126" name="Google Shape;126;p19"/>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127" name="Google Shape;127;p19"/>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28" name="Google Shape;128;p19"/>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129" name="Google Shape;129;p19"/>
          <p:cNvSpPr txBox="1"/>
          <p:nvPr>
            <p:ph idx="1" type="body"/>
          </p:nvPr>
        </p:nvSpPr>
        <p:spPr>
          <a:xfrm>
            <a:off x="5946450" y="290622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2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12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rPr lang="es" sz="1000">
                <a:latin typeface="Comfortaa"/>
                <a:ea typeface="Comfortaa"/>
                <a:cs typeface="Comfortaa"/>
                <a:sym typeface="Comfortaa"/>
              </a:rPr>
              <a:t>Homestay</a:t>
            </a:r>
            <a:endParaRPr sz="1000">
              <a:latin typeface="Comfortaa"/>
              <a:ea typeface="Comfortaa"/>
              <a:cs typeface="Comfortaa"/>
              <a:sym typeface="Comfortaa"/>
            </a:endParaRPr>
          </a:p>
        </p:txBody>
      </p:sp>
      <p:sp>
        <p:nvSpPr>
          <p:cNvPr id="130" name="Google Shape;130;p19"/>
          <p:cNvSpPr txBox="1"/>
          <p:nvPr>
            <p:ph idx="1" type="body"/>
          </p:nvPr>
        </p:nvSpPr>
        <p:spPr>
          <a:xfrm>
            <a:off x="6005900" y="36613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$ 2,995 por semana</a:t>
            </a:r>
            <a:endParaRPr sz="1000">
              <a:latin typeface="Comfortaa"/>
              <a:ea typeface="Comfortaa"/>
              <a:cs typeface="Comfortaa"/>
              <a:sym typeface="Comfortaa"/>
            </a:endParaRPr>
          </a:p>
          <a:p>
            <a:pPr indent="0" lvl="0" marL="0" rtl="0" algn="just">
              <a:spcBef>
                <a:spcPts val="0"/>
              </a:spcBef>
              <a:spcAft>
                <a:spcPts val="0"/>
              </a:spcAft>
              <a:buNone/>
            </a:pPr>
            <a:r>
              <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(LAX): $160 por tramo</a:t>
            </a:r>
            <a:endParaRPr sz="1000">
              <a:latin typeface="Comfortaa"/>
              <a:ea typeface="Comfortaa"/>
              <a:cs typeface="Comfortaa"/>
              <a:sym typeface="Comfortaa"/>
            </a:endParaRPr>
          </a:p>
        </p:txBody>
      </p:sp>
      <p:sp>
        <p:nvSpPr>
          <p:cNvPr id="131" name="Google Shape;131;p19"/>
          <p:cNvSpPr txBox="1"/>
          <p:nvPr>
            <p:ph idx="1" type="body"/>
          </p:nvPr>
        </p:nvSpPr>
        <p:spPr>
          <a:xfrm>
            <a:off x="5794750" y="2491867"/>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132" name="Google Shape;132;p19"/>
          <p:cNvSpPr txBox="1"/>
          <p:nvPr>
            <p:ph idx="1" type="body"/>
          </p:nvPr>
        </p:nvSpPr>
        <p:spPr>
          <a:xfrm>
            <a:off x="30850" y="3036350"/>
            <a:ext cx="32334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25 lecciones de coding por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Transporte diario al camp</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3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Certificado de USC</a:t>
            </a:r>
            <a:endParaRPr sz="1300">
              <a:latin typeface="Comfortaa"/>
              <a:ea typeface="Comfortaa"/>
              <a:cs typeface="Comfortaa"/>
              <a:sym typeface="Comfortaa"/>
            </a:endParaRPr>
          </a:p>
        </p:txBody>
      </p:sp>
      <p:pic>
        <p:nvPicPr>
          <p:cNvPr id="133" name="Google Shape;133;p19"/>
          <p:cNvPicPr preferRelativeResize="0"/>
          <p:nvPr/>
        </p:nvPicPr>
        <p:blipFill>
          <a:blip r:embed="rId5">
            <a:alphaModFix/>
          </a:blip>
          <a:stretch>
            <a:fillRect/>
          </a:stretch>
        </p:blipFill>
        <p:spPr>
          <a:xfrm>
            <a:off x="3512625" y="964950"/>
            <a:ext cx="2215550" cy="1487150"/>
          </a:xfrm>
          <a:prstGeom prst="rect">
            <a:avLst/>
          </a:prstGeom>
          <a:noFill/>
          <a:ln>
            <a:noFill/>
          </a:ln>
        </p:spPr>
      </p:pic>
      <p:pic>
        <p:nvPicPr>
          <p:cNvPr id="134" name="Google Shape;134;p19"/>
          <p:cNvPicPr preferRelativeResize="0"/>
          <p:nvPr/>
        </p:nvPicPr>
        <p:blipFill>
          <a:blip r:embed="rId6">
            <a:alphaModFix/>
          </a:blip>
          <a:stretch>
            <a:fillRect/>
          </a:stretch>
        </p:blipFill>
        <p:spPr>
          <a:xfrm>
            <a:off x="3527300" y="2567175"/>
            <a:ext cx="2215550" cy="1451352"/>
          </a:xfrm>
          <a:prstGeom prst="rect">
            <a:avLst/>
          </a:prstGeom>
          <a:noFill/>
          <a:ln>
            <a:noFill/>
          </a:ln>
        </p:spPr>
      </p:pic>
      <p:pic>
        <p:nvPicPr>
          <p:cNvPr id="135" name="Google Shape;135;p19"/>
          <p:cNvPicPr preferRelativeResize="0"/>
          <p:nvPr/>
        </p:nvPicPr>
        <p:blipFill>
          <a:blip r:embed="rId7">
            <a:alphaModFix/>
          </a:blip>
          <a:stretch>
            <a:fillRect/>
          </a:stretch>
        </p:blipFill>
        <p:spPr>
          <a:xfrm>
            <a:off x="5895250" y="1269750"/>
            <a:ext cx="2676525" cy="590550"/>
          </a:xfrm>
          <a:prstGeom prst="rect">
            <a:avLst/>
          </a:prstGeom>
          <a:noFill/>
          <a:ln>
            <a:noFill/>
          </a:ln>
        </p:spPr>
      </p:pic>
      <p:pic>
        <p:nvPicPr>
          <p:cNvPr id="136" name="Google Shape;136;p19"/>
          <p:cNvPicPr preferRelativeResize="0"/>
          <p:nvPr/>
        </p:nvPicPr>
        <p:blipFill>
          <a:blip r:embed="rId8">
            <a:alphaModFix/>
          </a:blip>
          <a:stretch>
            <a:fillRect/>
          </a:stretch>
        </p:blipFill>
        <p:spPr>
          <a:xfrm>
            <a:off x="5895250" y="1860300"/>
            <a:ext cx="2457450" cy="561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2679375" y="48575"/>
            <a:ext cx="393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DISCOVER BOSTON</a:t>
            </a:r>
            <a:endParaRPr b="1" sz="2720">
              <a:solidFill>
                <a:srgbClr val="FF9900"/>
              </a:solidFill>
              <a:latin typeface="Comfortaa"/>
              <a:ea typeface="Comfortaa"/>
              <a:cs typeface="Comfortaa"/>
              <a:sym typeface="Comfortaa"/>
            </a:endParaRPr>
          </a:p>
        </p:txBody>
      </p:sp>
      <p:sp>
        <p:nvSpPr>
          <p:cNvPr id="142" name="Google Shape;142;p20"/>
          <p:cNvSpPr txBox="1"/>
          <p:nvPr>
            <p:ph idx="1" type="body"/>
          </p:nvPr>
        </p:nvSpPr>
        <p:spPr>
          <a:xfrm>
            <a:off x="159300" y="649300"/>
            <a:ext cx="3233400" cy="360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Boston ofrece una combinación única de atracciones culturales, universidades prestigiosas y excelentes opciones de entretenimiento y restaurantes. Los estudiantes experimentarán la cultura mientras disfrutan de los hitos históricos de la ciudad. Además, con playas y paisajes rurales cercanos, Boston tiene algo para todos.</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p:txBody>
      </p:sp>
      <p:pic>
        <p:nvPicPr>
          <p:cNvPr id="143" name="Google Shape;143;p20"/>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144" name="Google Shape;144;p20"/>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45" name="Google Shape;145;p20"/>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146" name="Google Shape;146;p20"/>
          <p:cNvSpPr txBox="1"/>
          <p:nvPr>
            <p:ph idx="1" type="body"/>
          </p:nvPr>
        </p:nvSpPr>
        <p:spPr>
          <a:xfrm>
            <a:off x="3540650" y="350927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1 - 3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15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rPr lang="es" sz="1000">
                <a:latin typeface="Comfortaa"/>
                <a:ea typeface="Comfortaa"/>
                <a:cs typeface="Comfortaa"/>
                <a:sym typeface="Comfortaa"/>
              </a:rPr>
              <a:t>Homestay</a:t>
            </a:r>
            <a:endParaRPr sz="1000">
              <a:latin typeface="Comfortaa"/>
              <a:ea typeface="Comfortaa"/>
              <a:cs typeface="Comfortaa"/>
              <a:sym typeface="Comfortaa"/>
            </a:endParaRPr>
          </a:p>
        </p:txBody>
      </p:sp>
      <p:sp>
        <p:nvSpPr>
          <p:cNvPr id="147" name="Google Shape;147;p20"/>
          <p:cNvSpPr txBox="1"/>
          <p:nvPr>
            <p:ph idx="1" type="body"/>
          </p:nvPr>
        </p:nvSpPr>
        <p:spPr>
          <a:xfrm>
            <a:off x="3570375" y="40929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$ 1,375 por semana</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(BOS): $175 por tramo</a:t>
            </a:r>
            <a:endParaRPr sz="1000">
              <a:latin typeface="Comfortaa"/>
              <a:ea typeface="Comfortaa"/>
              <a:cs typeface="Comfortaa"/>
              <a:sym typeface="Comfortaa"/>
            </a:endParaRPr>
          </a:p>
        </p:txBody>
      </p:sp>
      <p:sp>
        <p:nvSpPr>
          <p:cNvPr id="148" name="Google Shape;148;p20"/>
          <p:cNvSpPr txBox="1"/>
          <p:nvPr>
            <p:ph idx="1" type="body"/>
          </p:nvPr>
        </p:nvSpPr>
        <p:spPr>
          <a:xfrm>
            <a:off x="5794750" y="3787267"/>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149" name="Google Shape;149;p20"/>
          <p:cNvSpPr txBox="1"/>
          <p:nvPr>
            <p:ph idx="1" type="body"/>
          </p:nvPr>
        </p:nvSpPr>
        <p:spPr>
          <a:xfrm>
            <a:off x="134675" y="3118500"/>
            <a:ext cx="32334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de inglés por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Trasportation pass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2 comidas al día, brunch los sábados, brunch y cena los domingos</a:t>
            </a:r>
            <a:endParaRPr sz="1300">
              <a:latin typeface="Comfortaa"/>
              <a:ea typeface="Comfortaa"/>
              <a:cs typeface="Comfortaa"/>
              <a:sym typeface="Comfortaa"/>
            </a:endParaRPr>
          </a:p>
        </p:txBody>
      </p:sp>
      <p:pic>
        <p:nvPicPr>
          <p:cNvPr id="150" name="Google Shape;150;p20"/>
          <p:cNvPicPr preferRelativeResize="0"/>
          <p:nvPr/>
        </p:nvPicPr>
        <p:blipFill>
          <a:blip r:embed="rId5">
            <a:alphaModFix/>
          </a:blip>
          <a:stretch>
            <a:fillRect/>
          </a:stretch>
        </p:blipFill>
        <p:spPr>
          <a:xfrm>
            <a:off x="3540650" y="649288"/>
            <a:ext cx="2215550" cy="1331678"/>
          </a:xfrm>
          <a:prstGeom prst="rect">
            <a:avLst/>
          </a:prstGeom>
          <a:noFill/>
          <a:ln>
            <a:noFill/>
          </a:ln>
        </p:spPr>
      </p:pic>
      <p:pic>
        <p:nvPicPr>
          <p:cNvPr id="151" name="Google Shape;151;p20"/>
          <p:cNvPicPr preferRelativeResize="0"/>
          <p:nvPr/>
        </p:nvPicPr>
        <p:blipFill>
          <a:blip r:embed="rId6">
            <a:alphaModFix/>
          </a:blip>
          <a:stretch>
            <a:fillRect/>
          </a:stretch>
        </p:blipFill>
        <p:spPr>
          <a:xfrm>
            <a:off x="3510938" y="2134700"/>
            <a:ext cx="2274975" cy="1404446"/>
          </a:xfrm>
          <a:prstGeom prst="rect">
            <a:avLst/>
          </a:prstGeom>
          <a:noFill/>
          <a:ln>
            <a:noFill/>
          </a:ln>
        </p:spPr>
      </p:pic>
      <p:pic>
        <p:nvPicPr>
          <p:cNvPr id="152" name="Google Shape;152;p20"/>
          <p:cNvPicPr preferRelativeResize="0"/>
          <p:nvPr/>
        </p:nvPicPr>
        <p:blipFill>
          <a:blip r:embed="rId7">
            <a:alphaModFix/>
          </a:blip>
          <a:stretch>
            <a:fillRect/>
          </a:stretch>
        </p:blipFill>
        <p:spPr>
          <a:xfrm>
            <a:off x="5904150" y="888750"/>
            <a:ext cx="2115292" cy="1450718"/>
          </a:xfrm>
          <a:prstGeom prst="rect">
            <a:avLst/>
          </a:prstGeom>
          <a:noFill/>
          <a:ln>
            <a:noFill/>
          </a:ln>
        </p:spPr>
      </p:pic>
      <p:pic>
        <p:nvPicPr>
          <p:cNvPr id="153" name="Google Shape;153;p20"/>
          <p:cNvPicPr preferRelativeResize="0"/>
          <p:nvPr/>
        </p:nvPicPr>
        <p:blipFill>
          <a:blip r:embed="rId8">
            <a:alphaModFix/>
          </a:blip>
          <a:stretch>
            <a:fillRect/>
          </a:stretch>
        </p:blipFill>
        <p:spPr>
          <a:xfrm>
            <a:off x="5904150" y="2359400"/>
            <a:ext cx="2004124" cy="1404450"/>
          </a:xfrm>
          <a:prstGeom prst="rect">
            <a:avLst/>
          </a:prstGeom>
          <a:noFill/>
          <a:ln>
            <a:noFill/>
          </a:ln>
        </p:spPr>
      </p:pic>
      <p:sp>
        <p:nvSpPr>
          <p:cNvPr id="154" name="Google Shape;154;p20"/>
          <p:cNvSpPr txBox="1"/>
          <p:nvPr>
            <p:ph idx="1" type="body"/>
          </p:nvPr>
        </p:nvSpPr>
        <p:spPr>
          <a:xfrm>
            <a:off x="7274950" y="4286738"/>
            <a:ext cx="1661400" cy="35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En Boston Commons</a:t>
            </a:r>
            <a:endParaRPr sz="1000">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1"/>
          <p:cNvSpPr txBox="1"/>
          <p:nvPr>
            <p:ph type="title"/>
          </p:nvPr>
        </p:nvSpPr>
        <p:spPr>
          <a:xfrm>
            <a:off x="2926087" y="48575"/>
            <a:ext cx="345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620">
                <a:solidFill>
                  <a:srgbClr val="FF9900"/>
                </a:solidFill>
                <a:latin typeface="Comfortaa"/>
                <a:ea typeface="Comfortaa"/>
                <a:cs typeface="Comfortaa"/>
                <a:sym typeface="Comfortaa"/>
              </a:rPr>
              <a:t>BOSTON SUMMER</a:t>
            </a:r>
            <a:endParaRPr b="1" sz="2620">
              <a:solidFill>
                <a:srgbClr val="FF9900"/>
              </a:solidFill>
              <a:latin typeface="Comfortaa"/>
              <a:ea typeface="Comfortaa"/>
              <a:cs typeface="Comfortaa"/>
              <a:sym typeface="Comfortaa"/>
            </a:endParaRPr>
          </a:p>
        </p:txBody>
      </p:sp>
      <p:sp>
        <p:nvSpPr>
          <p:cNvPr id="160" name="Google Shape;160;p21"/>
          <p:cNvSpPr txBox="1"/>
          <p:nvPr>
            <p:ph idx="1" type="body"/>
          </p:nvPr>
        </p:nvSpPr>
        <p:spPr>
          <a:xfrm>
            <a:off x="159300" y="649300"/>
            <a:ext cx="3233400" cy="360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Boston ofrece una mezcla única de cultura, educación, entretenimiento y gastronomía de alta calidad. Podrán experimentar la vida cultural de la costa este mientras exploran los hitos históricos de la ciudad. Además, con la cercanía de playas y paisajes rurales, Boston tiene algo para todos los gustos.</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p:txBody>
      </p:sp>
      <p:pic>
        <p:nvPicPr>
          <p:cNvPr id="161" name="Google Shape;161;p21"/>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162" name="Google Shape;162;p21"/>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63" name="Google Shape;163;p21"/>
          <p:cNvPicPr preferRelativeResize="0"/>
          <p:nvPr/>
        </p:nvPicPr>
        <p:blipFill>
          <a:blip r:embed="rId4">
            <a:alphaModFix/>
          </a:blip>
          <a:stretch>
            <a:fillRect/>
          </a:stretch>
        </p:blipFill>
        <p:spPr>
          <a:xfrm>
            <a:off x="30850" y="20550"/>
            <a:ext cx="689200" cy="628753"/>
          </a:xfrm>
          <a:prstGeom prst="rect">
            <a:avLst/>
          </a:prstGeom>
          <a:noFill/>
          <a:ln>
            <a:noFill/>
          </a:ln>
        </p:spPr>
      </p:pic>
      <p:sp>
        <p:nvSpPr>
          <p:cNvPr id="164" name="Google Shape;164;p21"/>
          <p:cNvSpPr txBox="1"/>
          <p:nvPr>
            <p:ph idx="1" type="body"/>
          </p:nvPr>
        </p:nvSpPr>
        <p:spPr>
          <a:xfrm>
            <a:off x="3540650" y="3509275"/>
            <a:ext cx="2460900" cy="1002000"/>
          </a:xfrm>
          <a:prstGeom prst="rect">
            <a:avLst/>
          </a:prstGeom>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1 - 3 semanas</a:t>
            </a:r>
            <a:endParaRPr sz="1000">
              <a:latin typeface="Comfortaa"/>
              <a:ea typeface="Comfortaa"/>
              <a:cs typeface="Comfortaa"/>
              <a:sym typeface="Comfortaa"/>
            </a:endParaRPr>
          </a:p>
          <a:p>
            <a:pPr indent="0" lvl="0" marL="0" rtl="0" algn="just">
              <a:lnSpc>
                <a:spcPct val="115000"/>
              </a:lnSpc>
              <a:spcBef>
                <a:spcPts val="0"/>
              </a:spcBef>
              <a:spcAft>
                <a:spcPts val="0"/>
              </a:spcAft>
              <a:buSzPts val="275"/>
              <a:buNone/>
            </a:pPr>
            <a:r>
              <a:rPr lang="es" sz="1000">
                <a:latin typeface="Comfortaa"/>
                <a:ea typeface="Comfortaa"/>
                <a:cs typeface="Comfortaa"/>
                <a:sym typeface="Comfortaa"/>
              </a:rPr>
              <a:t>A partir de los 12 años</a:t>
            </a:r>
            <a:endParaRPr sz="1000">
              <a:latin typeface="Comfortaa"/>
              <a:ea typeface="Comfortaa"/>
              <a:cs typeface="Comfortaa"/>
              <a:sym typeface="Comfortaa"/>
            </a:endParaRPr>
          </a:p>
          <a:p>
            <a:pPr indent="0" lvl="0" marL="0" rtl="0" algn="just">
              <a:lnSpc>
                <a:spcPct val="115000"/>
              </a:lnSpc>
              <a:spcBef>
                <a:spcPts val="0"/>
              </a:spcBef>
              <a:spcAft>
                <a:spcPts val="1200"/>
              </a:spcAft>
              <a:buSzPts val="275"/>
              <a:buNone/>
            </a:pPr>
            <a:r>
              <a:rPr lang="es" sz="1000">
                <a:latin typeface="Comfortaa"/>
                <a:ea typeface="Comfortaa"/>
                <a:cs typeface="Comfortaa"/>
                <a:sym typeface="Comfortaa"/>
              </a:rPr>
              <a:t>Residencia</a:t>
            </a:r>
            <a:endParaRPr sz="1000">
              <a:latin typeface="Comfortaa"/>
              <a:ea typeface="Comfortaa"/>
              <a:cs typeface="Comfortaa"/>
              <a:sym typeface="Comfortaa"/>
            </a:endParaRPr>
          </a:p>
        </p:txBody>
      </p:sp>
      <p:sp>
        <p:nvSpPr>
          <p:cNvPr id="165" name="Google Shape;165;p21"/>
          <p:cNvSpPr txBox="1"/>
          <p:nvPr>
            <p:ph idx="1" type="body"/>
          </p:nvPr>
        </p:nvSpPr>
        <p:spPr>
          <a:xfrm>
            <a:off x="3570375" y="4092900"/>
            <a:ext cx="2460900" cy="129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$ 1,990por semana</a:t>
            </a:r>
            <a:endParaRPr sz="1000">
              <a:latin typeface="Comfortaa"/>
              <a:ea typeface="Comfortaa"/>
              <a:cs typeface="Comfortaa"/>
              <a:sym typeface="Comfortaa"/>
            </a:endParaRPr>
          </a:p>
          <a:p>
            <a:pPr indent="0" lvl="0" marL="0" rtl="0" algn="just">
              <a:spcBef>
                <a:spcPts val="0"/>
              </a:spcBef>
              <a:spcAft>
                <a:spcPts val="0"/>
              </a:spcAft>
              <a:buNone/>
            </a:pPr>
            <a:r>
              <a:rPr lang="es" sz="1000">
                <a:latin typeface="Comfortaa"/>
                <a:ea typeface="Comfortaa"/>
                <a:cs typeface="Comfortaa"/>
                <a:sym typeface="Comfortaa"/>
              </a:rPr>
              <a:t>Transporte - aeropuerto (BOS): $175 por tramo</a:t>
            </a:r>
            <a:endParaRPr sz="1000">
              <a:latin typeface="Comfortaa"/>
              <a:ea typeface="Comfortaa"/>
              <a:cs typeface="Comfortaa"/>
              <a:sym typeface="Comfortaa"/>
            </a:endParaRPr>
          </a:p>
        </p:txBody>
      </p:sp>
      <p:sp>
        <p:nvSpPr>
          <p:cNvPr id="166" name="Google Shape;166;p21"/>
          <p:cNvSpPr txBox="1"/>
          <p:nvPr>
            <p:ph idx="1" type="body"/>
          </p:nvPr>
        </p:nvSpPr>
        <p:spPr>
          <a:xfrm>
            <a:off x="5794750" y="3787267"/>
            <a:ext cx="3141600" cy="3573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s" sz="800">
                <a:latin typeface="Comfortaa"/>
                <a:ea typeface="Comfortaa"/>
                <a:cs typeface="Comfortaa"/>
                <a:sym typeface="Comfortaa"/>
              </a:rPr>
              <a:t>*Actividades opcionales tienen un precio adicional </a:t>
            </a:r>
            <a:endParaRPr sz="800">
              <a:latin typeface="Comfortaa"/>
              <a:ea typeface="Comfortaa"/>
              <a:cs typeface="Comfortaa"/>
              <a:sym typeface="Comfortaa"/>
            </a:endParaRPr>
          </a:p>
          <a:p>
            <a:pPr indent="0" lvl="0" marL="0" rtl="0" algn="l">
              <a:lnSpc>
                <a:spcPct val="95000"/>
              </a:lnSpc>
              <a:spcBef>
                <a:spcPts val="0"/>
              </a:spcBef>
              <a:spcAft>
                <a:spcPts val="1200"/>
              </a:spcAft>
              <a:buSzPts val="275"/>
              <a:buNone/>
            </a:pPr>
            <a:r>
              <a:t/>
            </a:r>
            <a:endParaRPr sz="100">
              <a:latin typeface="Comfortaa"/>
              <a:ea typeface="Comfortaa"/>
              <a:cs typeface="Comfortaa"/>
              <a:sym typeface="Comfortaa"/>
            </a:endParaRPr>
          </a:p>
        </p:txBody>
      </p:sp>
      <p:sp>
        <p:nvSpPr>
          <p:cNvPr id="167" name="Google Shape;167;p21"/>
          <p:cNvSpPr txBox="1"/>
          <p:nvPr>
            <p:ph idx="1" type="body"/>
          </p:nvPr>
        </p:nvSpPr>
        <p:spPr>
          <a:xfrm>
            <a:off x="30850" y="2813700"/>
            <a:ext cx="3361800" cy="16677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s">
                <a:latin typeface="Comfortaa"/>
                <a:ea typeface="Comfortaa"/>
                <a:cs typeface="Comfortaa"/>
                <a:sym typeface="Comfortaa"/>
              </a:rPr>
              <a:t>I</a:t>
            </a:r>
            <a:r>
              <a:rPr lang="es" sz="1300">
                <a:latin typeface="Comfortaa"/>
                <a:ea typeface="Comfortaa"/>
                <a:cs typeface="Comfortaa"/>
                <a:sym typeface="Comfortaa"/>
              </a:rPr>
              <a:t>ncluye:</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18 lecciones de inglés por semana</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Trasportation pass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3 comidas al día, brunch los sábados, brunch y cena los domingos</a:t>
            </a:r>
            <a:endParaRPr sz="1300">
              <a:latin typeface="Comfortaa"/>
              <a:ea typeface="Comfortaa"/>
              <a:cs typeface="Comfortaa"/>
              <a:sym typeface="Comfortaa"/>
            </a:endParaRPr>
          </a:p>
          <a:p>
            <a:pPr indent="-311150" lvl="0" marL="457200" rtl="0" algn="just">
              <a:lnSpc>
                <a:spcPct val="100000"/>
              </a:lnSpc>
              <a:spcBef>
                <a:spcPts val="0"/>
              </a:spcBef>
              <a:spcAft>
                <a:spcPts val="0"/>
              </a:spcAft>
              <a:buSzPts val="1300"/>
              <a:buFont typeface="Comfortaa"/>
              <a:buChar char="-"/>
            </a:pPr>
            <a:r>
              <a:rPr lang="es" sz="1300">
                <a:latin typeface="Comfortaa"/>
                <a:ea typeface="Comfortaa"/>
                <a:cs typeface="Comfortaa"/>
                <a:sym typeface="Comfortaa"/>
              </a:rPr>
              <a:t>Tardes de baile, deportes, juegos y </a:t>
            </a:r>
            <a:r>
              <a:rPr lang="es" sz="1300">
                <a:latin typeface="Comfortaa"/>
                <a:ea typeface="Comfortaa"/>
                <a:cs typeface="Comfortaa"/>
                <a:sym typeface="Comfortaa"/>
              </a:rPr>
              <a:t>películas</a:t>
            </a:r>
            <a:endParaRPr sz="1300">
              <a:latin typeface="Comfortaa"/>
              <a:ea typeface="Comfortaa"/>
              <a:cs typeface="Comfortaa"/>
              <a:sym typeface="Comfortaa"/>
            </a:endParaRPr>
          </a:p>
        </p:txBody>
      </p:sp>
      <p:pic>
        <p:nvPicPr>
          <p:cNvPr id="168" name="Google Shape;168;p21"/>
          <p:cNvPicPr preferRelativeResize="0"/>
          <p:nvPr/>
        </p:nvPicPr>
        <p:blipFill>
          <a:blip r:embed="rId5">
            <a:alphaModFix/>
          </a:blip>
          <a:stretch>
            <a:fillRect/>
          </a:stretch>
        </p:blipFill>
        <p:spPr>
          <a:xfrm>
            <a:off x="5904150" y="888750"/>
            <a:ext cx="2115292" cy="1450718"/>
          </a:xfrm>
          <a:prstGeom prst="rect">
            <a:avLst/>
          </a:prstGeom>
          <a:noFill/>
          <a:ln>
            <a:noFill/>
          </a:ln>
        </p:spPr>
      </p:pic>
      <p:pic>
        <p:nvPicPr>
          <p:cNvPr id="169" name="Google Shape;169;p21"/>
          <p:cNvPicPr preferRelativeResize="0"/>
          <p:nvPr/>
        </p:nvPicPr>
        <p:blipFill>
          <a:blip r:embed="rId6">
            <a:alphaModFix/>
          </a:blip>
          <a:stretch>
            <a:fillRect/>
          </a:stretch>
        </p:blipFill>
        <p:spPr>
          <a:xfrm>
            <a:off x="5904150" y="2359400"/>
            <a:ext cx="2004124" cy="1404450"/>
          </a:xfrm>
          <a:prstGeom prst="rect">
            <a:avLst/>
          </a:prstGeom>
          <a:noFill/>
          <a:ln>
            <a:noFill/>
          </a:ln>
        </p:spPr>
      </p:pic>
      <p:pic>
        <p:nvPicPr>
          <p:cNvPr id="170" name="Google Shape;170;p21"/>
          <p:cNvPicPr preferRelativeResize="0"/>
          <p:nvPr/>
        </p:nvPicPr>
        <p:blipFill>
          <a:blip r:embed="rId7">
            <a:alphaModFix/>
          </a:blip>
          <a:stretch>
            <a:fillRect/>
          </a:stretch>
        </p:blipFill>
        <p:spPr>
          <a:xfrm>
            <a:off x="3510950" y="649300"/>
            <a:ext cx="2268731" cy="1404450"/>
          </a:xfrm>
          <a:prstGeom prst="rect">
            <a:avLst/>
          </a:prstGeom>
          <a:noFill/>
          <a:ln>
            <a:noFill/>
          </a:ln>
        </p:spPr>
      </p:pic>
      <p:pic>
        <p:nvPicPr>
          <p:cNvPr id="171" name="Google Shape;171;p21"/>
          <p:cNvPicPr preferRelativeResize="0"/>
          <p:nvPr/>
        </p:nvPicPr>
        <p:blipFill>
          <a:blip r:embed="rId8">
            <a:alphaModFix/>
          </a:blip>
          <a:stretch>
            <a:fillRect/>
          </a:stretch>
        </p:blipFill>
        <p:spPr>
          <a:xfrm>
            <a:off x="3514350" y="2128575"/>
            <a:ext cx="2274975" cy="1404450"/>
          </a:xfrm>
          <a:prstGeom prst="rect">
            <a:avLst/>
          </a:prstGeom>
          <a:noFill/>
          <a:ln>
            <a:noFill/>
          </a:ln>
        </p:spPr>
      </p:pic>
      <p:sp>
        <p:nvSpPr>
          <p:cNvPr id="172" name="Google Shape;172;p21"/>
          <p:cNvSpPr txBox="1"/>
          <p:nvPr>
            <p:ph idx="1" type="body"/>
          </p:nvPr>
        </p:nvSpPr>
        <p:spPr>
          <a:xfrm>
            <a:off x="6983775" y="4286738"/>
            <a:ext cx="1877100" cy="35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s" sz="1000">
                <a:latin typeface="Comfortaa"/>
                <a:ea typeface="Comfortaa"/>
                <a:cs typeface="Comfortaa"/>
                <a:sym typeface="Comfortaa"/>
              </a:rPr>
              <a:t>En The Newman School</a:t>
            </a:r>
            <a:endParaRPr sz="1000">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