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82" r:id="rId3"/>
    <p:sldId id="317" r:id="rId4"/>
    <p:sldId id="384" r:id="rId5"/>
    <p:sldId id="301" r:id="rId6"/>
    <p:sldId id="302" r:id="rId7"/>
    <p:sldId id="388" r:id="rId8"/>
    <p:sldId id="387" r:id="rId9"/>
    <p:sldId id="386" r:id="rId10"/>
    <p:sldId id="304" r:id="rId11"/>
    <p:sldId id="38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65" autoAdjust="0"/>
  </p:normalViewPr>
  <p:slideViewPr>
    <p:cSldViewPr snapToGrid="0">
      <p:cViewPr varScale="1">
        <p:scale>
          <a:sx n="59" d="100"/>
          <a:sy n="59" d="100"/>
        </p:scale>
        <p:origin x="1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F25F-6834-4FCD-A7FB-2CABF321AC45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7750B-72C7-4C1A-A367-5AE6B5006F07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454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1102b36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1102b36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9393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211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13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192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11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059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053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315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1153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3184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1961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584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16FC-DA5D-4E16-B0E4-5083EF83A510}" type="datetimeFigureOut">
              <a:rPr lang="es-PE" smtClean="0"/>
              <a:t>5/06/2024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576F9-F6B4-4D5E-BF4D-46E2E9FCB8C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057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spperu.net/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wekimut08.blogspot.com/2020/10/free-download-logo-whatsapp-png.html" TargetMode="Externa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png">
            <a:extLst>
              <a:ext uri="{FF2B5EF4-FFF2-40B4-BE49-F238E27FC236}">
                <a16:creationId xmlns:a16="http://schemas.microsoft.com/office/drawing/2014/main" id="{5C808CAD-1641-49D3-BB51-D29942E6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980" y="-90693"/>
            <a:ext cx="10314527" cy="69486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945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C597BAE9-A699-C415-B5E4-93924E284F0B}"/>
              </a:ext>
            </a:extLst>
          </p:cNvPr>
          <p:cNvSpPr txBox="1">
            <a:spLocks/>
          </p:cNvSpPr>
          <p:nvPr/>
        </p:nvSpPr>
        <p:spPr>
          <a:xfrm>
            <a:off x="1329557" y="235824"/>
            <a:ext cx="648488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Tarifa del programa</a:t>
            </a:r>
            <a:endParaRPr lang="es-PE" sz="4000" b="1" dirty="0">
              <a:ln w="0">
                <a:noFill/>
              </a:ln>
              <a:latin typeface="Georgia" panose="02040502050405020303" pitchFamily="18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25A5BF3-4D72-9544-206E-A344E0113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21CE21-B167-ECEC-2F50-BFE74BC66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458" y="6426178"/>
            <a:ext cx="5239019" cy="43182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AD59FB7-ABE3-2A32-2DD7-CA70F202CF6A}"/>
              </a:ext>
            </a:extLst>
          </p:cNvPr>
          <p:cNvSpPr txBox="1"/>
          <p:nvPr/>
        </p:nvSpPr>
        <p:spPr>
          <a:xfrm>
            <a:off x="2069604" y="1142731"/>
            <a:ext cx="5004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b="1" dirty="0"/>
              <a:t>PRECIO FINAL: $ 3.600 USD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CAF1528-71AA-BCA0-2BE5-EDAC9AC2DAA1}"/>
              </a:ext>
            </a:extLst>
          </p:cNvPr>
          <p:cNvSpPr txBox="1"/>
          <p:nvPr/>
        </p:nvSpPr>
        <p:spPr>
          <a:xfrm>
            <a:off x="442143" y="1997838"/>
            <a:ext cx="36132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/>
              <a:t>Tarifa Incluye</a:t>
            </a:r>
            <a:endParaRPr lang="es-PE" sz="2000" b="1" i="0" u="none" strike="noStrike" baseline="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b="0" i="0" u="none" strike="noStrike" baseline="0" dirty="0">
                <a:solidFill>
                  <a:srgbClr val="322727"/>
                </a:solidFill>
              </a:rPr>
              <a:t>Clases ESL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b="0" i="0" u="none" strike="noStrike" baseline="0" dirty="0">
                <a:solidFill>
                  <a:srgbClr val="322727"/>
                </a:solidFill>
              </a:rPr>
              <a:t>Alojamiento y comidas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0" i="0" u="none" strike="noStrike" baseline="0" dirty="0">
                <a:solidFill>
                  <a:srgbClr val="322727"/>
                </a:solidFill>
              </a:rPr>
              <a:t>1 noche de hotel en Las Vegas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0" i="0" u="none" strike="noStrike" baseline="0" dirty="0">
                <a:solidFill>
                  <a:srgbClr val="322727"/>
                </a:solidFill>
              </a:rPr>
              <a:t>Seguro de salud </a:t>
            </a:r>
            <a:endParaRPr lang="es-ES" sz="20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000" b="0" i="0" u="none" strike="noStrike" baseline="0" dirty="0">
                <a:solidFill>
                  <a:srgbClr val="322727"/>
                </a:solidFill>
              </a:rPr>
              <a:t>Transporte y alojamiento para los viajes de fin de semana. </a:t>
            </a:r>
            <a:endParaRPr lang="es-ES" sz="20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b="0" i="0" u="none" strike="noStrike" baseline="0" dirty="0">
                <a:solidFill>
                  <a:srgbClr val="322727"/>
                </a:solidFill>
              </a:rPr>
              <a:t>Consejeros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2000" b="0" i="0" u="none" strike="noStrike" baseline="0" dirty="0">
                <a:solidFill>
                  <a:srgbClr val="322727"/>
                </a:solidFill>
              </a:rPr>
              <a:t>Transporte al aeropuerto </a:t>
            </a:r>
            <a:endParaRPr lang="es-PE" sz="20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06BEA7C-48C8-1AD5-8A96-E9BAE83B4FD0}"/>
              </a:ext>
            </a:extLst>
          </p:cNvPr>
          <p:cNvSpPr txBox="1"/>
          <p:nvPr/>
        </p:nvSpPr>
        <p:spPr>
          <a:xfrm>
            <a:off x="5088649" y="1992271"/>
            <a:ext cx="36132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/>
              <a:t>Tarifa No Incluye</a:t>
            </a:r>
            <a:endParaRPr lang="es-PE" sz="2000" b="1" i="0" u="none" strike="noStrike" baseline="0" dirty="0">
              <a:solidFill>
                <a:srgbClr val="000000"/>
              </a:solidFill>
            </a:endParaRPr>
          </a:p>
          <a:p>
            <a:pPr algn="l"/>
            <a:endParaRPr lang="es-P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1800" b="0" i="0" u="none" strike="noStrike" baseline="0" dirty="0">
                <a:solidFill>
                  <a:srgbClr val="30455A"/>
                </a:solidFill>
                <a:latin typeface="Arial" panose="020B0604020202020204" pitchFamily="34" charset="0"/>
              </a:rPr>
              <a:t>Pagos personales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PE" sz="1800" b="0" i="0" u="none" strike="noStrike" baseline="0" dirty="0">
                <a:solidFill>
                  <a:srgbClr val="30455A"/>
                </a:solidFill>
                <a:latin typeface="Arial" panose="020B0604020202020204" pitchFamily="34" charset="0"/>
              </a:rPr>
              <a:t>Boletos Aéreos </a:t>
            </a:r>
            <a:endParaRPr lang="es-PE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800" b="0" i="0" u="none" strike="noStrike" baseline="0" dirty="0">
                <a:solidFill>
                  <a:srgbClr val="30455A"/>
                </a:solidFill>
                <a:latin typeface="Arial" panose="020B0604020202020204" pitchFamily="34" charset="0"/>
              </a:rPr>
              <a:t>Entrada para la esfera en Las Vegas </a:t>
            </a:r>
            <a:endParaRPr lang="es-PE" sz="20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19CEC74-DE05-7FE0-E29B-C63F39CAF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127" y="3989600"/>
            <a:ext cx="3089233" cy="2285908"/>
          </a:xfrm>
          <a:prstGeom prst="round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95989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04188"/>
            <a:ext cx="9144000" cy="52496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g2d1102b361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888" y="590854"/>
            <a:ext cx="7756224" cy="589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ường Trung học Layton Christian Academy | duhocnamphong.vn">
            <a:extLst>
              <a:ext uri="{FF2B5EF4-FFF2-40B4-BE49-F238E27FC236}">
                <a16:creationId xmlns:a16="http://schemas.microsoft.com/office/drawing/2014/main" id="{E469ED0C-1012-88CC-36A2-B812E719B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9FB243C5-1133-D219-66BE-545CF4675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25" y="4960967"/>
            <a:ext cx="8893946" cy="1481700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600075" algn="l"/>
              </a:tabLst>
            </a:pPr>
            <a:r>
              <a:rPr lang="es-ES" sz="105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LCA es una escuela privada de primer nivel ubicada en Layton Utah, cerca de la puerta sur de la Base de la Fuerza Aérea Hill. LCA opera con principios cristianos y un plan de estudios que ofrece una experiencia educativa integral para estudiantes desde preescolar hasta la escuela secundaria. Proporcionamos un entorno enriquecedor y de apoyo donde los estudiantes pueden prosperar académica, espiritual y socialmente.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  <a:tabLst>
                <a:tab pos="600075" algn="l"/>
              </a:tabLst>
            </a:pPr>
            <a:r>
              <a:rPr lang="es-ES" sz="105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 programas incluyen un plan de estudios cristiano, profesores y personal dedicados y una amplia gama de actividades extracurriculares, incluidos campamentos de verano. Ya sea que esté buscando un preescolar privado, un jardín de infantes, una escuela secundaria o un internado internacional, nuestra academia ofrece educación de primer nivel con una base cristiana.</a:t>
            </a:r>
            <a:endParaRPr lang="es-PE" sz="105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4E7800A7-B710-4236-AAEB-352B23FBA0ED}"/>
              </a:ext>
            </a:extLst>
          </p:cNvPr>
          <p:cNvSpPr/>
          <p:nvPr/>
        </p:nvSpPr>
        <p:spPr>
          <a:xfrm>
            <a:off x="0" y="400320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FAF7360A-7B1F-447B-8CD1-23ACA4D1724B}"/>
              </a:ext>
            </a:extLst>
          </p:cNvPr>
          <p:cNvSpPr txBox="1">
            <a:spLocks/>
          </p:cNvSpPr>
          <p:nvPr/>
        </p:nvSpPr>
        <p:spPr>
          <a:xfrm>
            <a:off x="1962146" y="4012124"/>
            <a:ext cx="521970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00075" algn="l"/>
              </a:tabLst>
            </a:pPr>
            <a:r>
              <a:rPr lang="en-US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Layton Christian Academy</a:t>
            </a:r>
            <a:endParaRPr lang="es-PE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B0CBA4A-1C32-49F1-AFAE-64079FA8B20D}"/>
              </a:ext>
            </a:extLst>
          </p:cNvPr>
          <p:cNvSpPr txBox="1"/>
          <p:nvPr/>
        </p:nvSpPr>
        <p:spPr>
          <a:xfrm>
            <a:off x="2207792" y="6518153"/>
            <a:ext cx="4728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200" b="1" dirty="0">
                <a:latin typeface="Arial Black" panose="020B0A04020102020204" pitchFamily="34" charset="0"/>
              </a:rPr>
              <a:t>990 150 883       </a:t>
            </a:r>
            <a:r>
              <a:rPr lang="es-PE" sz="1200" b="1" dirty="0"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www.spperu.net</a:t>
            </a:r>
            <a:r>
              <a:rPr lang="es-PE" sz="1200" b="1" dirty="0">
                <a:latin typeface="Arial Black" panose="020B0A04020102020204" pitchFamily="34" charset="0"/>
              </a:rPr>
              <a:t>         info@spperu.net</a:t>
            </a:r>
          </a:p>
        </p:txBody>
      </p:sp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642B1173-1475-434A-9745-51D67F2B5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21213" y="6486728"/>
            <a:ext cx="339847" cy="339847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B0DB312-0ECA-ECD2-B0CD-EF6BC8495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72" y="106008"/>
            <a:ext cx="1163499" cy="1163499"/>
          </a:xfrm>
          <a:prstGeom prst="rect">
            <a:avLst/>
          </a:prstGeom>
        </p:spPr>
      </p:pic>
      <p:pic>
        <p:nvPicPr>
          <p:cNvPr id="1030" name="Picture 6" descr="Layton Christian Academy">
            <a:extLst>
              <a:ext uri="{FF2B5EF4-FFF2-40B4-BE49-F238E27FC236}">
                <a16:creationId xmlns:a16="http://schemas.microsoft.com/office/drawing/2014/main" id="{A1421265-2072-E607-8EA3-B70975F18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6" y="3710988"/>
            <a:ext cx="1249979" cy="12499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6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85F6265B-0D4C-E06D-7732-6EE5AF37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162DF4-3693-5162-156E-9A3A19497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" y="6406265"/>
            <a:ext cx="4512409" cy="431822"/>
          </a:xfrm>
          <a:prstGeom prst="rect">
            <a:avLst/>
          </a:prstGeom>
        </p:spPr>
      </p:pic>
      <p:sp>
        <p:nvSpPr>
          <p:cNvPr id="4" name="Título 2">
            <a:extLst>
              <a:ext uri="{FF2B5EF4-FFF2-40B4-BE49-F238E27FC236}">
                <a16:creationId xmlns:a16="http://schemas.microsoft.com/office/drawing/2014/main" id="{404F0983-305D-A566-9DD2-F03AA61D69DF}"/>
              </a:ext>
            </a:extLst>
          </p:cNvPr>
          <p:cNvSpPr txBox="1">
            <a:spLocks/>
          </p:cNvSpPr>
          <p:nvPr/>
        </p:nvSpPr>
        <p:spPr>
          <a:xfrm>
            <a:off x="1962146" y="194767"/>
            <a:ext cx="521970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00075" algn="l"/>
              </a:tabLst>
            </a:pPr>
            <a:r>
              <a:rPr lang="en-US" sz="3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Layton Christian Academy</a:t>
            </a:r>
            <a:endParaRPr lang="es-PE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21C2B0A-6209-EB3A-BA2B-EB30D1559DA9}"/>
              </a:ext>
            </a:extLst>
          </p:cNvPr>
          <p:cNvSpPr txBox="1"/>
          <p:nvPr/>
        </p:nvSpPr>
        <p:spPr>
          <a:xfrm>
            <a:off x="146478" y="1247208"/>
            <a:ext cx="88510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dirty="0"/>
              <a:t>Establecida en 1993, Layton Christian </a:t>
            </a:r>
            <a:r>
              <a:rPr lang="es-PE" dirty="0" err="1"/>
              <a:t>Academy</a:t>
            </a:r>
            <a:r>
              <a:rPr lang="es-PE" dirty="0"/>
              <a:t> ha nutrido una comunidad de estudiantes y profesores excepcionales. El campus está ubicado en la base de las montañas Wasatch y a solo 20 minutos de estaciones de esquí olímpicos y de renombre mundial en Estados Unidos. Layton Christian </a:t>
            </a:r>
            <a:r>
              <a:rPr lang="es-PE" dirty="0" err="1"/>
              <a:t>Academy</a:t>
            </a:r>
            <a:r>
              <a:rPr lang="es-PE" dirty="0"/>
              <a:t> tiene hermosas vistas de las 4 estaciones desde las colinas y a solo 20 minutos de una importante ciudad metropolitana, Salt Lake City y el Gran Lago Salado. Utah alberga la mayoría de los parques nacionales de EE. UU. UU.</a:t>
            </a:r>
          </a:p>
        </p:txBody>
      </p:sp>
      <p:pic>
        <p:nvPicPr>
          <p:cNvPr id="3074" name="Picture 2" descr="LAYTON CHRISTIAN ACADEMY - Utah | ICES USA">
            <a:extLst>
              <a:ext uri="{FF2B5EF4-FFF2-40B4-BE49-F238E27FC236}">
                <a16:creationId xmlns:a16="http://schemas.microsoft.com/office/drawing/2014/main" id="{F9B2A686-E0C6-2169-0A75-5A8C9ED5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55" y="3637099"/>
            <a:ext cx="3800475" cy="2133600"/>
          </a:xfrm>
          <a:prstGeom prst="round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yton Christian Academy, Utah, USA | Educatius">
            <a:extLst>
              <a:ext uri="{FF2B5EF4-FFF2-40B4-BE49-F238E27FC236}">
                <a16:creationId xmlns:a16="http://schemas.microsoft.com/office/drawing/2014/main" id="{EB5EBEC8-1825-B007-1C13-BEEE643F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92" y="3312062"/>
            <a:ext cx="4044653" cy="2783673"/>
          </a:xfrm>
          <a:prstGeom prst="roundRect">
            <a:avLst/>
          </a:prstGeom>
          <a:noFill/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985E6AD-D4C7-442F-1215-3CBCA4939241}"/>
              </a:ext>
            </a:extLst>
          </p:cNvPr>
          <p:cNvSpPr txBox="1"/>
          <p:nvPr/>
        </p:nvSpPr>
        <p:spPr>
          <a:xfrm>
            <a:off x="171835" y="1527435"/>
            <a:ext cx="8800326" cy="873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600075" algn="l"/>
              </a:tabLst>
            </a:pPr>
            <a:r>
              <a:rPr lang="es-E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campamento de verano en Layton Christian </a:t>
            </a:r>
            <a:r>
              <a:rPr lang="es-ES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Academy</a:t>
            </a:r>
            <a:r>
              <a:rPr lang="es-ES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ofrece una amplia gama de actividades y experiencias emocionantes, diseñadas para mantener a los estudiantes interesados, activos y entretenidos durante todo el verano.</a:t>
            </a:r>
            <a:endParaRPr lang="es-P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85F6265B-0D4C-E06D-7732-6EE5AF37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4162DF4-3693-5162-156E-9A3A19497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" y="6406265"/>
            <a:ext cx="4512409" cy="43182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054EF3-5FC2-9F9A-2984-2E31642D4CD2}"/>
              </a:ext>
            </a:extLst>
          </p:cNvPr>
          <p:cNvSpPr txBox="1"/>
          <p:nvPr/>
        </p:nvSpPr>
        <p:spPr>
          <a:xfrm>
            <a:off x="2343698" y="109850"/>
            <a:ext cx="445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/>
              <a:t>Campamento de Verano</a:t>
            </a:r>
          </a:p>
          <a:p>
            <a:pPr algn="ctr"/>
            <a:r>
              <a:rPr lang="es-PE" sz="2400" b="1" dirty="0"/>
              <a:t>15 de Julio – 4 de Agosto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C9A456-B40A-2E3D-9828-A8BCFDF972BE}"/>
              </a:ext>
            </a:extLst>
          </p:cNvPr>
          <p:cNvSpPr txBox="1"/>
          <p:nvPr/>
        </p:nvSpPr>
        <p:spPr>
          <a:xfrm>
            <a:off x="2857375" y="2591076"/>
            <a:ext cx="3429239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PE" sz="2000" b="0" i="0" u="none" strike="noStrike" baseline="0" dirty="0"/>
              <a:t>PROGRAMA DISEÑADO PARA </a:t>
            </a:r>
          </a:p>
          <a:p>
            <a:pPr algn="ctr"/>
            <a:r>
              <a:rPr lang="es-ES" sz="2000" b="1" i="0" u="none" strike="noStrike" baseline="0" dirty="0"/>
              <a:t>NIÑOS 12-17 AÑOS </a:t>
            </a:r>
            <a:endParaRPr lang="es-PE" sz="200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CD50B05-06DB-C803-5200-516E8EF90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55" y="3818785"/>
            <a:ext cx="8065881" cy="1841125"/>
          </a:xfrm>
          <a:prstGeom prst="round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321293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C597BAE9-A699-C415-B5E4-93924E284F0B}"/>
              </a:ext>
            </a:extLst>
          </p:cNvPr>
          <p:cNvSpPr txBox="1">
            <a:spLocks/>
          </p:cNvSpPr>
          <p:nvPr/>
        </p:nvSpPr>
        <p:spPr>
          <a:xfrm>
            <a:off x="1329557" y="235824"/>
            <a:ext cx="648488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Porque elegir Layton Christian </a:t>
            </a:r>
            <a:r>
              <a:rPr lang="es-PE" sz="24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Academy</a:t>
            </a:r>
            <a:endParaRPr lang="es-PE" sz="3200" b="1" dirty="0">
              <a:ln w="0">
                <a:noFill/>
              </a:ln>
              <a:latin typeface="Georgia" panose="02040502050405020303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9D8005A-7BD0-A485-4F95-EF25986F2BFB}"/>
              </a:ext>
            </a:extLst>
          </p:cNvPr>
          <p:cNvSpPr txBox="1"/>
          <p:nvPr/>
        </p:nvSpPr>
        <p:spPr>
          <a:xfrm>
            <a:off x="275206" y="1261038"/>
            <a:ext cx="85935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P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i="0" u="none" strike="noStrike" baseline="0" dirty="0">
                <a:solidFill>
                  <a:srgbClr val="322727"/>
                </a:solidFill>
                <a:latin typeface="Arial" panose="020B0604020202020204" pitchFamily="34" charset="0"/>
              </a:rPr>
              <a:t>Mejorar las habilidades en inglés participando en clases de ESL en Layton Christian </a:t>
            </a:r>
            <a:r>
              <a:rPr lang="es-ES" sz="1800" b="0" i="0" u="none" strike="noStrike" baseline="0" dirty="0" err="1">
                <a:solidFill>
                  <a:srgbClr val="322727"/>
                </a:solidFill>
                <a:latin typeface="Arial" panose="020B0604020202020204" pitchFamily="34" charset="0"/>
              </a:rPr>
              <a:t>Academy</a:t>
            </a:r>
            <a:r>
              <a:rPr lang="es-ES" sz="1800" b="0" i="0" u="none" strike="noStrike" baseline="0" dirty="0">
                <a:solidFill>
                  <a:srgbClr val="322727"/>
                </a:solidFill>
                <a:latin typeface="Arial" panose="020B0604020202020204" pitchFamily="34" charset="0"/>
              </a:rPr>
              <a:t>. 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i="0" u="none" strike="noStrike" baseline="0" dirty="0">
                <a:solidFill>
                  <a:srgbClr val="322727"/>
                </a:solidFill>
                <a:latin typeface="Arial" panose="020B0604020202020204" pitchFamily="34" charset="0"/>
              </a:rPr>
              <a:t>Experimentar la cultura única de América.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i="0" u="none" strike="noStrike" baseline="0" dirty="0">
                <a:solidFill>
                  <a:srgbClr val="322727"/>
                </a:solidFill>
                <a:latin typeface="Arial" panose="020B0604020202020204" pitchFamily="34" charset="0"/>
              </a:rPr>
              <a:t>Hacer turismo en lugares famosos de EE. UU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i="0" u="none" strike="noStrike" baseline="0" dirty="0">
                <a:solidFill>
                  <a:srgbClr val="322727"/>
                </a:solidFill>
                <a:latin typeface="Arial" panose="020B0604020202020204" pitchFamily="34" charset="0"/>
              </a:rPr>
              <a:t>Divertirse con amigos y tener la oportunidad de participar en muchas actividades interesantes. </a:t>
            </a:r>
            <a:endParaRPr lang="es-E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800" b="0" i="0" u="none" strike="noStrike" baseline="0" dirty="0">
                <a:solidFill>
                  <a:srgbClr val="322727"/>
                </a:solidFill>
                <a:latin typeface="Arial" panose="020B0604020202020204" pitchFamily="34" charset="0"/>
              </a:rPr>
              <a:t>Experimentar un nuevo estilo de vida en un internado en EE. UU </a:t>
            </a:r>
            <a:endParaRPr lang="es-PE" sz="1600" dirty="0"/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0CFD280-6704-092D-80DD-63427ACF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1508D4-C955-A17E-801D-FD2CAA186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9" y="4186891"/>
            <a:ext cx="3738395" cy="1649770"/>
          </a:xfrm>
          <a:prstGeom prst="round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D7FCC1-5EA7-8E47-867A-ACD489743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434" y="4182032"/>
            <a:ext cx="3793067" cy="1654629"/>
          </a:xfrm>
          <a:prstGeom prst="roundRect">
            <a:avLst/>
          </a:prstGeom>
          <a:ln w="38100"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3305512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C597BAE9-A699-C415-B5E4-93924E284F0B}"/>
              </a:ext>
            </a:extLst>
          </p:cNvPr>
          <p:cNvSpPr txBox="1">
            <a:spLocks/>
          </p:cNvSpPr>
          <p:nvPr/>
        </p:nvSpPr>
        <p:spPr>
          <a:xfrm>
            <a:off x="1329557" y="235824"/>
            <a:ext cx="648488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Alojamiento</a:t>
            </a:r>
            <a:endParaRPr lang="es-PE" sz="3600" b="1" dirty="0">
              <a:ln w="0">
                <a:noFill/>
              </a:ln>
              <a:latin typeface="Georgia" panose="02040502050405020303" pitchFamily="18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0CFD280-6704-092D-80DD-63427ACF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C4D284-C318-E4C2-B241-93D4665EA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4" y="983616"/>
            <a:ext cx="2599677" cy="1734794"/>
          </a:xfrm>
          <a:prstGeom prst="round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A986D68-090E-BAC1-E374-F09117A81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783" y="967992"/>
            <a:ext cx="2576433" cy="1829509"/>
          </a:xfrm>
          <a:prstGeom prst="round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0EB52B8-0152-C481-4E42-71AFE2DC8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942" y="968224"/>
            <a:ext cx="2459644" cy="1724049"/>
          </a:xfrm>
          <a:prstGeom prst="round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011AD8B-FDC8-C175-A0FC-EB6A2058E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15" y="2960734"/>
            <a:ext cx="2599676" cy="1821604"/>
          </a:xfrm>
          <a:prstGeom prst="round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B2A9009-69DF-98AE-BBD2-4D892311A6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688" y="2960735"/>
            <a:ext cx="2606620" cy="1821603"/>
          </a:xfrm>
          <a:prstGeom prst="round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57EAB82-14AF-C3C8-D385-3A28211827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5942" y="2960735"/>
            <a:ext cx="2610965" cy="1821603"/>
          </a:xfrm>
          <a:prstGeom prst="round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5201A83-814D-F96B-7BF2-5A5C687A35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414" y="4900741"/>
            <a:ext cx="2599676" cy="1858219"/>
          </a:xfrm>
          <a:prstGeom prst="round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8C37BCC-A601-52BB-6588-BBCB479FE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5942" y="4950493"/>
            <a:ext cx="2533496" cy="1758717"/>
          </a:xfrm>
          <a:prstGeom prst="round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711C272-65CF-B84B-E841-192E1615D5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4529" y="4945572"/>
            <a:ext cx="2534937" cy="17685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3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▷ TOP 3 Mejores Universidades de Utah | Ranking (2024)">
            <a:extLst>
              <a:ext uri="{FF2B5EF4-FFF2-40B4-BE49-F238E27FC236}">
                <a16:creationId xmlns:a16="http://schemas.microsoft.com/office/drawing/2014/main" id="{24D9D624-341D-B31B-6724-B6A0079E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33946"/>
            <a:ext cx="3195269" cy="17984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C597BAE9-A699-C415-B5E4-93924E284F0B}"/>
              </a:ext>
            </a:extLst>
          </p:cNvPr>
          <p:cNvSpPr txBox="1">
            <a:spLocks/>
          </p:cNvSpPr>
          <p:nvPr/>
        </p:nvSpPr>
        <p:spPr>
          <a:xfrm>
            <a:off x="1329557" y="235824"/>
            <a:ext cx="648488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200" b="1" dirty="0">
                <a:ln w="0">
                  <a:noFill/>
                </a:ln>
                <a:latin typeface="Aptos" panose="020B0004020202020204" pitchFamily="34" charset="0"/>
                <a:cs typeface="Times New Roman" panose="02020603050405020304" pitchFamily="18" charset="0"/>
              </a:rPr>
              <a:t>Excursiones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0CFD280-6704-092D-80DD-63427ACF7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D16D8C0-08F9-D387-235B-6967503F5DD5}"/>
              </a:ext>
            </a:extLst>
          </p:cNvPr>
          <p:cNvSpPr txBox="1"/>
          <p:nvPr/>
        </p:nvSpPr>
        <p:spPr>
          <a:xfrm>
            <a:off x="0" y="983616"/>
            <a:ext cx="39505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Biblioteca de Salt Lake City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Universidad de Utah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Universidad de </a:t>
            </a:r>
            <a:r>
              <a:rPr lang="es-PE" dirty="0" err="1"/>
              <a:t>Bigham</a:t>
            </a:r>
            <a:r>
              <a:rPr lang="es-PE" dirty="0"/>
              <a:t> Young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Parque nacional Grand Teton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Parque nacional Yellowstone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Universidad estatal Weber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/>
              <a:t>Parque nacional Grand </a:t>
            </a:r>
            <a:r>
              <a:rPr lang="es-PE" dirty="0" err="1"/>
              <a:t>Canyon</a:t>
            </a:r>
            <a:endParaRPr lang="es-P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PE" dirty="0" err="1"/>
              <a:t>The</a:t>
            </a:r>
            <a:r>
              <a:rPr lang="es-PE" dirty="0"/>
              <a:t> </a:t>
            </a:r>
            <a:r>
              <a:rPr lang="es-PE" dirty="0" err="1"/>
              <a:t>Sphere</a:t>
            </a:r>
            <a:r>
              <a:rPr lang="es-PE" dirty="0"/>
              <a:t> en Las Vegas</a:t>
            </a:r>
          </a:p>
        </p:txBody>
      </p:sp>
      <p:pic>
        <p:nvPicPr>
          <p:cNvPr id="2050" name="Picture 2" descr="Una Biblioteca Pública en vidrio - PRODIAMCO">
            <a:extLst>
              <a:ext uri="{FF2B5EF4-FFF2-40B4-BE49-F238E27FC236}">
                <a16:creationId xmlns:a16="http://schemas.microsoft.com/office/drawing/2014/main" id="{48A57E46-2450-EBB2-75F2-13226368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11" y="1363128"/>
            <a:ext cx="2750789" cy="1881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Las Vegas Sphere | Everything You Need to Know | Visit Las Vegas">
            <a:extLst>
              <a:ext uri="{FF2B5EF4-FFF2-40B4-BE49-F238E27FC236}">
                <a16:creationId xmlns:a16="http://schemas.microsoft.com/office/drawing/2014/main" id="{522681F8-5AC9-EAA3-4B2B-7022EDD3A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24" y="1017953"/>
            <a:ext cx="2741362" cy="30754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Yellowstone National Park (U.S. National Park Service)">
            <a:extLst>
              <a:ext uri="{FF2B5EF4-FFF2-40B4-BE49-F238E27FC236}">
                <a16:creationId xmlns:a16="http://schemas.microsoft.com/office/drawing/2014/main" id="{6DB96FDA-E780-C825-18FA-2E382912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301" y="4975714"/>
            <a:ext cx="3195269" cy="17973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lan Your Visit - Grand Canyon National Park (U.S. National Park Service)">
            <a:extLst>
              <a:ext uri="{FF2B5EF4-FFF2-40B4-BE49-F238E27FC236}">
                <a16:creationId xmlns:a16="http://schemas.microsoft.com/office/drawing/2014/main" id="{35677757-3EC9-6695-92A0-6031C98AA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765" y="3624298"/>
            <a:ext cx="3488835" cy="23083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6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41DE609-0F52-5C07-460A-D99482BD7AFC}"/>
              </a:ext>
            </a:extLst>
          </p:cNvPr>
          <p:cNvSpPr/>
          <p:nvPr/>
        </p:nvSpPr>
        <p:spPr>
          <a:xfrm>
            <a:off x="0" y="153711"/>
            <a:ext cx="9144000" cy="729821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C597BAE9-A699-C415-B5E4-93924E284F0B}"/>
              </a:ext>
            </a:extLst>
          </p:cNvPr>
          <p:cNvSpPr txBox="1">
            <a:spLocks/>
          </p:cNvSpPr>
          <p:nvPr/>
        </p:nvSpPr>
        <p:spPr>
          <a:xfrm>
            <a:off x="1329557" y="235824"/>
            <a:ext cx="6484883" cy="6477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b="1" dirty="0">
                <a:ln w="0">
                  <a:noFill/>
                </a:ln>
                <a:latin typeface="Aptos" panose="020B0004020202020204" pitchFamily="34" charset="0"/>
                <a:cs typeface="Times New Roman" panose="02020603050405020304" pitchFamily="18" charset="0"/>
              </a:rPr>
              <a:t>Horario esperado en la Layton Christian </a:t>
            </a:r>
            <a:r>
              <a:rPr lang="es-PE" sz="2400" b="1" dirty="0" err="1">
                <a:ln w="0">
                  <a:noFill/>
                </a:ln>
                <a:latin typeface="Aptos" panose="020B0004020202020204" pitchFamily="34" charset="0"/>
                <a:cs typeface="Times New Roman" panose="02020603050405020304" pitchFamily="18" charset="0"/>
              </a:rPr>
              <a:t>Academy</a:t>
            </a:r>
            <a:endParaRPr lang="es-PE" sz="3200" b="1" dirty="0">
              <a:ln w="0">
                <a:noFill/>
              </a:ln>
              <a:latin typeface="Georgia" panose="02040502050405020303" pitchFamily="18" charset="0"/>
            </a:endParaRP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0CFD280-6704-092D-80DD-63427ACF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79376"/>
            <a:ext cx="904240" cy="90424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8F37B279-7442-166A-16C8-38284AD64F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529955"/>
              </p:ext>
            </p:extLst>
          </p:nvPr>
        </p:nvGraphicFramePr>
        <p:xfrm>
          <a:off x="931861" y="1011111"/>
          <a:ext cx="7280273" cy="5693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0039">
                  <a:extLst>
                    <a:ext uri="{9D8B030D-6E8A-4147-A177-3AD203B41FA5}">
                      <a16:colId xmlns:a16="http://schemas.microsoft.com/office/drawing/2014/main" val="3478557666"/>
                    </a:ext>
                  </a:extLst>
                </a:gridCol>
                <a:gridCol w="1040039">
                  <a:extLst>
                    <a:ext uri="{9D8B030D-6E8A-4147-A177-3AD203B41FA5}">
                      <a16:colId xmlns:a16="http://schemas.microsoft.com/office/drawing/2014/main" val="2640868307"/>
                    </a:ext>
                  </a:extLst>
                </a:gridCol>
                <a:gridCol w="1040039">
                  <a:extLst>
                    <a:ext uri="{9D8B030D-6E8A-4147-A177-3AD203B41FA5}">
                      <a16:colId xmlns:a16="http://schemas.microsoft.com/office/drawing/2014/main" val="1995682779"/>
                    </a:ext>
                  </a:extLst>
                </a:gridCol>
                <a:gridCol w="1040039">
                  <a:extLst>
                    <a:ext uri="{9D8B030D-6E8A-4147-A177-3AD203B41FA5}">
                      <a16:colId xmlns:a16="http://schemas.microsoft.com/office/drawing/2014/main" val="909531966"/>
                    </a:ext>
                  </a:extLst>
                </a:gridCol>
                <a:gridCol w="1040039">
                  <a:extLst>
                    <a:ext uri="{9D8B030D-6E8A-4147-A177-3AD203B41FA5}">
                      <a16:colId xmlns:a16="http://schemas.microsoft.com/office/drawing/2014/main" val="684492461"/>
                    </a:ext>
                  </a:extLst>
                </a:gridCol>
                <a:gridCol w="1040039">
                  <a:extLst>
                    <a:ext uri="{9D8B030D-6E8A-4147-A177-3AD203B41FA5}">
                      <a16:colId xmlns:a16="http://schemas.microsoft.com/office/drawing/2014/main" val="3229812567"/>
                    </a:ext>
                  </a:extLst>
                </a:gridCol>
                <a:gridCol w="1040039">
                  <a:extLst>
                    <a:ext uri="{9D8B030D-6E8A-4147-A177-3AD203B41FA5}">
                      <a16:colId xmlns:a16="http://schemas.microsoft.com/office/drawing/2014/main" val="292515509"/>
                    </a:ext>
                  </a:extLst>
                </a:gridCol>
              </a:tblGrid>
              <a:tr h="31628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LUNES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8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MARTES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99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MIERCOLES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10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JUEVES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11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VIERNES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12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SABADO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13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DOMINGO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14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78984"/>
                  </a:ext>
                </a:extLst>
              </a:tr>
              <a:tr h="15814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Llegar a EE.UU.</a:t>
                      </a:r>
                      <a:br>
                        <a:rPr lang="es-ES" sz="900" u="none" strike="noStrike" dirty="0">
                          <a:effectLst/>
                        </a:rPr>
                      </a:br>
                      <a:br>
                        <a:rPr lang="es-ES" sz="900" u="none" strike="noStrike" dirty="0">
                          <a:effectLst/>
                        </a:rPr>
                      </a:br>
                      <a:r>
                        <a:rPr lang="es-ES" sz="900" u="none" strike="noStrike" dirty="0">
                          <a:effectLst/>
                        </a:rPr>
                        <a:t>Múdate en tu dormitorio</a:t>
                      </a:r>
                      <a:br>
                        <a:rPr lang="es-ES" sz="900" u="none" strike="noStrike" dirty="0">
                          <a:effectLst/>
                        </a:rPr>
                      </a:br>
                      <a:br>
                        <a:rPr lang="es-ES" sz="900" u="none" strike="noStrike" dirty="0">
                          <a:effectLst/>
                        </a:rPr>
                      </a:br>
                      <a:r>
                        <a:rPr lang="es-ES" sz="900" u="none" strike="noStrike" dirty="0">
                          <a:effectLst/>
                        </a:rPr>
                        <a:t>Comprar cosas personales si es necesario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compras y visita a la biblioteca de Salt Lake City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Visita a Thanksgiving Point y el Gran Lago Salado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excursiones cortas de senderismo con el profesor de ESL.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14:00: Ir a centros comerciales y outlets.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>
                          <a:effectLst/>
                        </a:rPr>
                        <a:t>9:00: Visita a Parques Recreativos, zoológico y museo.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7395871"/>
                  </a:ext>
                </a:extLst>
              </a:tr>
              <a:tr h="31628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LUNES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15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MARTES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16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MIERCOLES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17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JUEVES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18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VIERNES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19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SABADO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20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DOMINGO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21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939684"/>
                  </a:ext>
                </a:extLst>
              </a:tr>
              <a:tr h="15814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Visita a la Universidad de Utah y la Universidad Brigham Young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viaje nocturno al Parque Nacional Grand Teton y Yellowstone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viaje nocturno al Parque Nacional Grand Teton y Yellowstone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viaje nocturno al Parque Nacional Grand Teton y Yellowstone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687106"/>
                  </a:ext>
                </a:extLst>
              </a:tr>
              <a:tr h="31628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LUNES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22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MARTES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23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MIERCOLES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24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JUEVES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25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VIERNES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26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SABADO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27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</a:rPr>
                        <a:t>DOMINGO</a:t>
                      </a:r>
                      <a:br>
                        <a:rPr lang="es-PE" sz="900" b="1" u="none" strike="noStrike" dirty="0">
                          <a:effectLst/>
                        </a:rPr>
                      </a:br>
                      <a:r>
                        <a:rPr lang="es-PE" sz="900" b="1" u="none" strike="noStrike" dirty="0">
                          <a:effectLst/>
                        </a:rPr>
                        <a:t>28 DE JULIO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216040"/>
                  </a:ext>
                </a:extLst>
              </a:tr>
              <a:tr h="15814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Visita a la Universidad Estatal Weber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9:00-11:45: Clase de ESL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13:45-17:00: Actividades o lección de fútbol.</a:t>
                      </a:r>
                      <a:br>
                        <a:rPr lang="es-ES" sz="900" u="none" strike="noStrike">
                          <a:effectLst/>
                        </a:rPr>
                      </a:br>
                      <a:br>
                        <a:rPr lang="es-ES" sz="900" u="none" strike="noStrike">
                          <a:effectLst/>
                        </a:rPr>
                      </a:br>
                      <a:r>
                        <a:rPr lang="es-ES" sz="900" u="none" strike="noStrike">
                          <a:effectLst/>
                        </a:rPr>
                        <a:t>18:00-22:30: Actividades gratuitas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Día de excursión al Parque Nacional del Gran Cañón.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Día de excursión al Parque Nacional del Gran Cañón.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>
                          <a:effectLst/>
                        </a:rPr>
                        <a:t>9:00: Ve a Las Vegas. Disfruta de The Sphere (opcional), compras y quédate 1 noche en esta hermosa ciudad.</a:t>
                      </a:r>
                      <a:endParaRPr lang="es-ES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900" u="none" strike="noStrike" dirty="0">
                          <a:effectLst/>
                        </a:rPr>
                        <a:t>9:00: Salida hacia su país de origen.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044" marR="6044" marT="60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198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8541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945</TotalTime>
  <Words>891</Words>
  <Application>Microsoft Office PowerPoint</Application>
  <PresentationFormat>Presentación en pantalla (4:3)</PresentationFormat>
  <Paragraphs>86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Aptos</vt:lpstr>
      <vt:lpstr>Aptos Narrow</vt:lpstr>
      <vt:lpstr>Arial</vt:lpstr>
      <vt:lpstr>Arial Black</vt:lpstr>
      <vt:lpstr>Calibri</vt:lpstr>
      <vt:lpstr>Calibri Light</vt:lpstr>
      <vt:lpstr>Georgia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Doris Cavalie</dc:creator>
  <cp:lastModifiedBy>Cecilia C Cavalie Peru 990 150 240</cp:lastModifiedBy>
  <cp:revision>103</cp:revision>
  <dcterms:created xsi:type="dcterms:W3CDTF">2022-04-18T13:56:25Z</dcterms:created>
  <dcterms:modified xsi:type="dcterms:W3CDTF">2024-06-06T02:55:51Z</dcterms:modified>
</cp:coreProperties>
</file>